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01" r:id="rId2"/>
    <p:sldId id="302" r:id="rId3"/>
    <p:sldId id="303" r:id="rId4"/>
    <p:sldId id="304" r:id="rId5"/>
    <p:sldId id="305"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319" r:id="rId20"/>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34" autoAdjust="0"/>
    <p:restoredTop sz="94660"/>
  </p:normalViewPr>
  <p:slideViewPr>
    <p:cSldViewPr snapToGrid="0">
      <p:cViewPr varScale="1">
        <p:scale>
          <a:sx n="45" d="100"/>
          <a:sy n="45" d="100"/>
        </p:scale>
        <p:origin x="2298"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D07F27-D599-4E3F-A393-253FEF41D35D}" type="datetimeFigureOut">
              <a:rPr lang="en-IN" smtClean="0"/>
              <a:t>26-09-2025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2872003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D07F27-D599-4E3F-A393-253FEF41D35D}" type="datetimeFigureOut">
              <a:rPr lang="en-IN" smtClean="0"/>
              <a:t>26-09-2025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2408098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D07F27-D599-4E3F-A393-253FEF41D35D}" type="datetimeFigureOut">
              <a:rPr lang="en-IN" smtClean="0"/>
              <a:t>26-09-2025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685423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D07F27-D599-4E3F-A393-253FEF41D35D}" type="datetimeFigureOut">
              <a:rPr lang="en-IN" smtClean="0"/>
              <a:t>26-09-2025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750538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D07F27-D599-4E3F-A393-253FEF41D35D}" type="datetimeFigureOut">
              <a:rPr lang="en-IN" smtClean="0"/>
              <a:t>26-09-2025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1742314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D07F27-D599-4E3F-A393-253FEF41D35D}" type="datetimeFigureOut">
              <a:rPr lang="en-IN" smtClean="0"/>
              <a:t>26-09-2025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1113530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D07F27-D599-4E3F-A393-253FEF41D35D}" type="datetimeFigureOut">
              <a:rPr lang="en-IN" smtClean="0"/>
              <a:t>26-09-2025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3195946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2D07F27-D599-4E3F-A393-253FEF41D35D}" type="datetimeFigureOut">
              <a:rPr lang="en-IN" smtClean="0"/>
              <a:t>26-09-2025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2303559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2D07F27-D599-4E3F-A393-253FEF41D35D}" type="datetimeFigureOut">
              <a:rPr lang="en-IN" smtClean="0"/>
              <a:t>26-09-2025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2503526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D07F27-D599-4E3F-A393-253FEF41D35D}" type="datetimeFigureOut">
              <a:rPr lang="en-IN" smtClean="0"/>
              <a:t>26-09-2025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3405528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D07F27-D599-4E3F-A393-253FEF41D35D}" type="datetimeFigureOut">
              <a:rPr lang="en-IN" smtClean="0"/>
              <a:t>26-09-2025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8E4BE0-5DFF-4F56-8B63-68AB5FE94D91}" type="slidenum">
              <a:rPr lang="en-IN" smtClean="0"/>
              <a:t>‹#›</a:t>
            </a:fld>
            <a:endParaRPr lang="en-IN"/>
          </a:p>
        </p:txBody>
      </p:sp>
    </p:spTree>
    <p:extLst>
      <p:ext uri="{BB962C8B-B14F-4D97-AF65-F5344CB8AC3E}">
        <p14:creationId xmlns:p14="http://schemas.microsoft.com/office/powerpoint/2010/main" val="554064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2D07F27-D599-4E3F-A393-253FEF41D35D}" type="datetimeFigureOut">
              <a:rPr lang="en-IN" smtClean="0"/>
              <a:t>26-09-2025</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78E4BE0-5DFF-4F56-8B63-68AB5FE94D91}" type="slidenum">
              <a:rPr lang="en-IN" smtClean="0"/>
              <a:t>‹#›</a:t>
            </a:fld>
            <a:endParaRPr lang="en-IN"/>
          </a:p>
        </p:txBody>
      </p:sp>
    </p:spTree>
    <p:extLst>
      <p:ext uri="{BB962C8B-B14F-4D97-AF65-F5344CB8AC3E}">
        <p14:creationId xmlns:p14="http://schemas.microsoft.com/office/powerpoint/2010/main" val="13771938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763080A-DB32-4BA2-A534-A98150648055}"/>
              </a:ext>
            </a:extLst>
          </p:cNvPr>
          <p:cNvSpPr/>
          <p:nvPr/>
        </p:nvSpPr>
        <p:spPr>
          <a:xfrm>
            <a:off x="428625" y="424814"/>
            <a:ext cx="6153150" cy="4431983"/>
          </a:xfrm>
          <a:prstGeom prst="rect">
            <a:avLst/>
          </a:prstGeom>
        </p:spPr>
        <p:txBody>
          <a:bodyPr wrap="square">
            <a:spAutoFit/>
          </a:bodyPr>
          <a:lstStyle/>
          <a:p>
            <a:pPr algn="ctr"/>
            <a:r>
              <a:rPr lang="en-US" sz="2400" b="1"/>
              <a:t>Writing Your Own Functions</a:t>
            </a:r>
          </a:p>
          <a:p>
            <a:pPr algn="ctr"/>
            <a:endParaRPr lang="en-US" sz="2400" b="1"/>
          </a:p>
          <a:p>
            <a:r>
              <a:rPr lang="en-US"/>
              <a:t>So far, we've mostly been using functions that other programmers have already written for us, like turn_left(), and print().</a:t>
            </a:r>
          </a:p>
          <a:p>
            <a:endParaRPr lang="en-US"/>
          </a:p>
          <a:p>
            <a:r>
              <a:rPr lang="en-US"/>
              <a:t>But you can also create functions of your own. A function is a set of repeatable code, a set of instructions that you can call upon again and again in your programs. For example, imagine you're coding a board game. You might write a function that "rolled the dice" since that's an action that will need to happen again and again.</a:t>
            </a:r>
          </a:p>
          <a:p>
            <a:endParaRPr lang="en-US"/>
          </a:p>
          <a:p>
            <a:r>
              <a:rPr lang="en-US"/>
              <a:t>Functions make your program more organized and allows you to reuse code easily.</a:t>
            </a:r>
            <a:endParaRPr lang="en-IN"/>
          </a:p>
        </p:txBody>
      </p:sp>
      <p:sp>
        <p:nvSpPr>
          <p:cNvPr id="5" name="Rectangle 4">
            <a:extLst>
              <a:ext uri="{FF2B5EF4-FFF2-40B4-BE49-F238E27FC236}">
                <a16:creationId xmlns:a16="http://schemas.microsoft.com/office/drawing/2014/main" id="{29D5AE1F-32E9-419F-8ECF-9D7F265CF19A}"/>
              </a:ext>
            </a:extLst>
          </p:cNvPr>
          <p:cNvSpPr/>
          <p:nvPr/>
        </p:nvSpPr>
        <p:spPr>
          <a:xfrm>
            <a:off x="428625" y="4856797"/>
            <a:ext cx="5657850" cy="3231654"/>
          </a:xfrm>
          <a:prstGeom prst="rect">
            <a:avLst/>
          </a:prstGeom>
        </p:spPr>
        <p:txBody>
          <a:bodyPr wrap="square">
            <a:spAutoFit/>
          </a:bodyPr>
          <a:lstStyle/>
          <a:p>
            <a:r>
              <a:rPr lang="en-US" sz="2400" b="1"/>
              <a:t>Defining A Function</a:t>
            </a:r>
          </a:p>
          <a:p>
            <a:r>
              <a:rPr lang="en-US"/>
              <a:t>To create your own function, you must define it. Function definitions begin with the keyword def followed by the function name, parentheses (), and a colon :.</a:t>
            </a:r>
          </a:p>
          <a:p>
            <a:endParaRPr lang="en-US"/>
          </a:p>
          <a:p>
            <a:r>
              <a:rPr lang="en-US"/>
              <a:t>The code that is indented afterwards is the function body. This is the code that will run when you use your function. Defining a function won't run it, though. When you use your function later in code, that's calling the function.</a:t>
            </a:r>
          </a:p>
          <a:p>
            <a:endParaRPr lang="en-US"/>
          </a:p>
          <a:p>
            <a:r>
              <a:rPr lang="en-US"/>
              <a:t>Let's look at the basic syntax to start.</a:t>
            </a:r>
            <a:endParaRPr lang="en-IN"/>
          </a:p>
        </p:txBody>
      </p:sp>
      <p:sp>
        <p:nvSpPr>
          <p:cNvPr id="6" name="Rectangle 5">
            <a:extLst>
              <a:ext uri="{FF2B5EF4-FFF2-40B4-BE49-F238E27FC236}">
                <a16:creationId xmlns:a16="http://schemas.microsoft.com/office/drawing/2014/main" id="{11D29B13-4066-4A9D-B07D-DEC29DE49636}"/>
              </a:ext>
            </a:extLst>
          </p:cNvPr>
          <p:cNvSpPr/>
          <p:nvPr/>
        </p:nvSpPr>
        <p:spPr>
          <a:xfrm>
            <a:off x="771525" y="8088451"/>
            <a:ext cx="3429000" cy="923330"/>
          </a:xfrm>
          <a:prstGeom prst="rect">
            <a:avLst/>
          </a:prstGeom>
        </p:spPr>
        <p:txBody>
          <a:bodyPr>
            <a:spAutoFit/>
          </a:bodyPr>
          <a:lstStyle/>
          <a:p>
            <a:r>
              <a:rPr lang="en-IN"/>
              <a:t>def function_name():</a:t>
            </a:r>
          </a:p>
          <a:p>
            <a:r>
              <a:rPr lang="en-IN"/>
              <a:t>    statement1</a:t>
            </a:r>
          </a:p>
          <a:p>
            <a:r>
              <a:rPr lang="en-IN"/>
              <a:t>    statement2</a:t>
            </a:r>
          </a:p>
        </p:txBody>
      </p:sp>
    </p:spTree>
    <p:extLst>
      <p:ext uri="{BB962C8B-B14F-4D97-AF65-F5344CB8AC3E}">
        <p14:creationId xmlns:p14="http://schemas.microsoft.com/office/powerpoint/2010/main" val="1359712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089AB9-5B4E-4B1A-A016-2B3562F77049}"/>
              </a:ext>
            </a:extLst>
          </p:cNvPr>
          <p:cNvSpPr/>
          <p:nvPr/>
        </p:nvSpPr>
        <p:spPr>
          <a:xfrm>
            <a:off x="285749" y="514261"/>
            <a:ext cx="6276975" cy="646331"/>
          </a:xfrm>
          <a:prstGeom prst="rect">
            <a:avLst/>
          </a:prstGeom>
        </p:spPr>
        <p:txBody>
          <a:bodyPr wrap="square">
            <a:spAutoFit/>
          </a:bodyPr>
          <a:lstStyle/>
          <a:p>
            <a:r>
              <a:rPr lang="en-US"/>
              <a:t>Here, we've defined a function called </a:t>
            </a:r>
            <a:r>
              <a:rPr lang="en-US" b="1"/>
              <a:t>function_name(). statement1</a:t>
            </a:r>
            <a:r>
              <a:rPr lang="en-US"/>
              <a:t> and </a:t>
            </a:r>
            <a:r>
              <a:rPr lang="en-US" b="1"/>
              <a:t>statement2</a:t>
            </a:r>
            <a:r>
              <a:rPr lang="en-US"/>
              <a:t> are in the body of the function.</a:t>
            </a:r>
            <a:endParaRPr lang="en-IN"/>
          </a:p>
        </p:txBody>
      </p:sp>
      <p:sp>
        <p:nvSpPr>
          <p:cNvPr id="5" name="Rectangle 4">
            <a:extLst>
              <a:ext uri="{FF2B5EF4-FFF2-40B4-BE49-F238E27FC236}">
                <a16:creationId xmlns:a16="http://schemas.microsoft.com/office/drawing/2014/main" id="{5F083185-81B6-498E-BBBD-1BF02D73DD60}"/>
              </a:ext>
            </a:extLst>
          </p:cNvPr>
          <p:cNvSpPr/>
          <p:nvPr/>
        </p:nvSpPr>
        <p:spPr>
          <a:xfrm>
            <a:off x="371474" y="1533942"/>
            <a:ext cx="6191250" cy="2862322"/>
          </a:xfrm>
          <a:prstGeom prst="rect">
            <a:avLst/>
          </a:prstGeom>
        </p:spPr>
        <p:txBody>
          <a:bodyPr wrap="square">
            <a:spAutoFit/>
          </a:bodyPr>
          <a:lstStyle/>
          <a:p>
            <a:r>
              <a:rPr lang="en-US" b="1"/>
              <a:t>A Simple Function</a:t>
            </a:r>
          </a:p>
          <a:p>
            <a:r>
              <a:rPr lang="en-US"/>
              <a:t>Let's define a real function we can run. The one below defines a function called </a:t>
            </a:r>
            <a:r>
              <a:rPr lang="en-US" b="1"/>
              <a:t>print_message() </a:t>
            </a:r>
            <a:r>
              <a:rPr lang="en-US"/>
              <a:t>and its task is to print out </a:t>
            </a:r>
            <a:r>
              <a:rPr lang="en-US" b="1"/>
              <a:t>Calling the print_message </a:t>
            </a:r>
            <a:r>
              <a:rPr lang="en-US"/>
              <a:t>function to the screen.</a:t>
            </a:r>
          </a:p>
          <a:p>
            <a:endParaRPr lang="en-US"/>
          </a:p>
          <a:p>
            <a:r>
              <a:rPr lang="en-US"/>
              <a:t>After the function body ends, we call the print_message() function. If we didn't, the function's code would not be executed.</a:t>
            </a:r>
          </a:p>
          <a:p>
            <a:endParaRPr lang="en-US"/>
          </a:p>
          <a:p>
            <a:r>
              <a:rPr lang="en-US"/>
              <a:t>Click on the run button to try it out.</a:t>
            </a:r>
            <a:endParaRPr lang="en-IN"/>
          </a:p>
        </p:txBody>
      </p:sp>
      <p:pic>
        <p:nvPicPr>
          <p:cNvPr id="6" name="Picture 5">
            <a:extLst>
              <a:ext uri="{FF2B5EF4-FFF2-40B4-BE49-F238E27FC236}">
                <a16:creationId xmlns:a16="http://schemas.microsoft.com/office/drawing/2014/main" id="{3FB27D46-F56A-4057-9E10-9ED00CC2B664}"/>
              </a:ext>
            </a:extLst>
          </p:cNvPr>
          <p:cNvPicPr>
            <a:picLocks noChangeAspect="1"/>
          </p:cNvPicPr>
          <p:nvPr/>
        </p:nvPicPr>
        <p:blipFill>
          <a:blip r:embed="rId2"/>
          <a:stretch>
            <a:fillRect/>
          </a:stretch>
        </p:blipFill>
        <p:spPr>
          <a:xfrm>
            <a:off x="285749" y="4566683"/>
            <a:ext cx="6276975" cy="2296633"/>
          </a:xfrm>
          <a:prstGeom prst="rect">
            <a:avLst/>
          </a:prstGeom>
        </p:spPr>
      </p:pic>
      <p:sp>
        <p:nvSpPr>
          <p:cNvPr id="8" name="Rectangle 7">
            <a:extLst>
              <a:ext uri="{FF2B5EF4-FFF2-40B4-BE49-F238E27FC236}">
                <a16:creationId xmlns:a16="http://schemas.microsoft.com/office/drawing/2014/main" id="{CB2E437A-6F42-4C19-B718-81D0F1323898}"/>
              </a:ext>
            </a:extLst>
          </p:cNvPr>
          <p:cNvSpPr/>
          <p:nvPr/>
        </p:nvSpPr>
        <p:spPr>
          <a:xfrm>
            <a:off x="285749" y="6940897"/>
            <a:ext cx="6181726" cy="1754326"/>
          </a:xfrm>
          <a:prstGeom prst="rect">
            <a:avLst/>
          </a:prstGeom>
        </p:spPr>
        <p:txBody>
          <a:bodyPr wrap="square">
            <a:spAutoFit/>
          </a:bodyPr>
          <a:lstStyle/>
          <a:p>
            <a:r>
              <a:rPr lang="en-US"/>
              <a:t>Function Parameters</a:t>
            </a:r>
          </a:p>
          <a:p>
            <a:r>
              <a:rPr lang="en-US"/>
              <a:t>Functions can be defined with parameters. Parameters allow programmers to give extra information to a function to tell it how to behave. For example, when you were playing with </a:t>
            </a:r>
            <a:r>
              <a:rPr lang="en-US" b="1"/>
              <a:t>turtle</a:t>
            </a:r>
            <a:r>
              <a:rPr lang="en-US"/>
              <a:t>, you used the </a:t>
            </a:r>
            <a:r>
              <a:rPr lang="en-US" b="1"/>
              <a:t>forward(100) </a:t>
            </a:r>
            <a:r>
              <a:rPr lang="en-US"/>
              <a:t>method to tell the turtle to move forward </a:t>
            </a:r>
            <a:r>
              <a:rPr lang="en-US" b="1"/>
              <a:t>100</a:t>
            </a:r>
            <a:r>
              <a:rPr lang="en-US"/>
              <a:t> steps.</a:t>
            </a:r>
            <a:endParaRPr lang="en-IN"/>
          </a:p>
        </p:txBody>
      </p:sp>
    </p:spTree>
    <p:extLst>
      <p:ext uri="{BB962C8B-B14F-4D97-AF65-F5344CB8AC3E}">
        <p14:creationId xmlns:p14="http://schemas.microsoft.com/office/powerpoint/2010/main" val="671293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1E77390-73AB-48A0-97F6-610A7EB02B19}"/>
              </a:ext>
            </a:extLst>
          </p:cNvPr>
          <p:cNvSpPr/>
          <p:nvPr/>
        </p:nvSpPr>
        <p:spPr>
          <a:xfrm>
            <a:off x="361949" y="571143"/>
            <a:ext cx="6315075" cy="2862322"/>
          </a:xfrm>
          <a:prstGeom prst="rect">
            <a:avLst/>
          </a:prstGeom>
        </p:spPr>
        <p:txBody>
          <a:bodyPr wrap="square">
            <a:spAutoFit/>
          </a:bodyPr>
          <a:lstStyle/>
          <a:p>
            <a:r>
              <a:rPr lang="en-US"/>
              <a:t>Parameters allow external information to be passed into functions. This allows for greater control and flexibility in your programs.</a:t>
            </a:r>
          </a:p>
          <a:p>
            <a:endParaRPr lang="en-US"/>
          </a:p>
          <a:p>
            <a:r>
              <a:rPr lang="en-US"/>
              <a:t>To use parameters, you add parameters into the function definition. You can define one or several parameters for your custom function to take. Give your parameters unique names and separate them with commas. You can then refer to them in your function body. In the example below, we pass the parameters to </a:t>
            </a:r>
            <a:r>
              <a:rPr lang="en-US" b="1"/>
              <a:t>print().</a:t>
            </a:r>
            <a:endParaRPr lang="en-IN" b="1"/>
          </a:p>
        </p:txBody>
      </p:sp>
      <p:sp>
        <p:nvSpPr>
          <p:cNvPr id="4" name="Rectangle 3">
            <a:extLst>
              <a:ext uri="{FF2B5EF4-FFF2-40B4-BE49-F238E27FC236}">
                <a16:creationId xmlns:a16="http://schemas.microsoft.com/office/drawing/2014/main" id="{7E86DCEC-3F5F-49BA-A4F1-3E300F2F7F82}"/>
              </a:ext>
            </a:extLst>
          </p:cNvPr>
          <p:cNvSpPr/>
          <p:nvPr/>
        </p:nvSpPr>
        <p:spPr>
          <a:xfrm>
            <a:off x="490537" y="3433465"/>
            <a:ext cx="5876925" cy="1200329"/>
          </a:xfrm>
          <a:prstGeom prst="rect">
            <a:avLst/>
          </a:prstGeom>
        </p:spPr>
        <p:txBody>
          <a:bodyPr wrap="square">
            <a:spAutoFit/>
          </a:bodyPr>
          <a:lstStyle/>
          <a:p>
            <a:r>
              <a:rPr lang="en-IN"/>
              <a:t>def function_name(parameter1, parameter2, parameter3):</a:t>
            </a:r>
          </a:p>
          <a:p>
            <a:r>
              <a:rPr lang="en-IN"/>
              <a:t>    print(parameter1)</a:t>
            </a:r>
          </a:p>
          <a:p>
            <a:r>
              <a:rPr lang="en-IN"/>
              <a:t>    print(parameter2)</a:t>
            </a:r>
          </a:p>
          <a:p>
            <a:r>
              <a:rPr lang="en-IN"/>
              <a:t>    print(parameter3)</a:t>
            </a:r>
          </a:p>
        </p:txBody>
      </p:sp>
      <p:sp>
        <p:nvSpPr>
          <p:cNvPr id="5" name="Rectangle 4">
            <a:extLst>
              <a:ext uri="{FF2B5EF4-FFF2-40B4-BE49-F238E27FC236}">
                <a16:creationId xmlns:a16="http://schemas.microsoft.com/office/drawing/2014/main" id="{35F6DA57-EE29-4D0E-BB09-D2B78A3F81F9}"/>
              </a:ext>
            </a:extLst>
          </p:cNvPr>
          <p:cNvSpPr/>
          <p:nvPr/>
        </p:nvSpPr>
        <p:spPr>
          <a:xfrm>
            <a:off x="490536" y="4633794"/>
            <a:ext cx="6005513" cy="1200329"/>
          </a:xfrm>
          <a:prstGeom prst="rect">
            <a:avLst/>
          </a:prstGeom>
        </p:spPr>
        <p:txBody>
          <a:bodyPr wrap="square">
            <a:spAutoFit/>
          </a:bodyPr>
          <a:lstStyle/>
          <a:p>
            <a:r>
              <a:rPr lang="en-US">
                <a:solidFill>
                  <a:srgbClr val="282E33"/>
                </a:solidFill>
                <a:latin typeface="Noto Sans"/>
              </a:rPr>
              <a:t>Here's an example of a function that takes the number of each type of coin you have (how many quarters, dimes, nickels, and pennies you have) and returns how much money the coins add up to.</a:t>
            </a:r>
            <a:endParaRPr lang="en-IN"/>
          </a:p>
        </p:txBody>
      </p:sp>
      <p:pic>
        <p:nvPicPr>
          <p:cNvPr id="6" name="Picture 5">
            <a:extLst>
              <a:ext uri="{FF2B5EF4-FFF2-40B4-BE49-F238E27FC236}">
                <a16:creationId xmlns:a16="http://schemas.microsoft.com/office/drawing/2014/main" id="{8A8DB89A-9B6B-419D-B3A4-EC319ECC86CD}"/>
              </a:ext>
            </a:extLst>
          </p:cNvPr>
          <p:cNvPicPr>
            <a:picLocks noChangeAspect="1"/>
          </p:cNvPicPr>
          <p:nvPr/>
        </p:nvPicPr>
        <p:blipFill>
          <a:blip r:embed="rId2"/>
          <a:stretch>
            <a:fillRect/>
          </a:stretch>
        </p:blipFill>
        <p:spPr>
          <a:xfrm>
            <a:off x="271461" y="6001918"/>
            <a:ext cx="6315075" cy="2798013"/>
          </a:xfrm>
          <a:prstGeom prst="rect">
            <a:avLst/>
          </a:prstGeom>
        </p:spPr>
      </p:pic>
    </p:spTree>
    <p:extLst>
      <p:ext uri="{BB962C8B-B14F-4D97-AF65-F5344CB8AC3E}">
        <p14:creationId xmlns:p14="http://schemas.microsoft.com/office/powerpoint/2010/main" val="4173097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D1DF36-B2A9-4239-8BEC-9EE6CA5B3F19}"/>
              </a:ext>
            </a:extLst>
          </p:cNvPr>
          <p:cNvSpPr/>
          <p:nvPr/>
        </p:nvSpPr>
        <p:spPr>
          <a:xfrm>
            <a:off x="290512" y="421571"/>
            <a:ext cx="6276975" cy="4616648"/>
          </a:xfrm>
          <a:prstGeom prst="rect">
            <a:avLst/>
          </a:prstGeom>
        </p:spPr>
        <p:txBody>
          <a:bodyPr wrap="square">
            <a:spAutoFit/>
          </a:bodyPr>
          <a:lstStyle/>
          <a:p>
            <a:r>
              <a:rPr lang="en-US" sz="2400" b="1">
                <a:solidFill>
                  <a:srgbClr val="282E33"/>
                </a:solidFill>
                <a:latin typeface="Noto Sans"/>
              </a:rPr>
              <a:t>Function Scope</a:t>
            </a:r>
          </a:p>
          <a:p>
            <a:r>
              <a:rPr lang="en-US">
                <a:solidFill>
                  <a:srgbClr val="282E33"/>
                </a:solidFill>
                <a:latin typeface="Noto Sans"/>
              </a:rPr>
              <a:t>Now that you've seen the basics on creating a function, let's explore a concept called </a:t>
            </a:r>
            <a:r>
              <a:rPr lang="en-US" i="1">
                <a:solidFill>
                  <a:srgbClr val="282E33"/>
                </a:solidFill>
                <a:latin typeface="Noto Sans"/>
              </a:rPr>
              <a:t>scope</a:t>
            </a:r>
            <a:r>
              <a:rPr lang="en-US">
                <a:solidFill>
                  <a:srgbClr val="282E33"/>
                </a:solidFill>
                <a:latin typeface="Noto Sans"/>
              </a:rPr>
              <a:t>. Scope defines the visibility of an identifier (like a function or variable) within a section of code.</a:t>
            </a:r>
          </a:p>
          <a:p>
            <a:endParaRPr lang="en-US">
              <a:solidFill>
                <a:srgbClr val="282E33"/>
              </a:solidFill>
              <a:latin typeface="Noto Sans"/>
            </a:endParaRPr>
          </a:p>
          <a:p>
            <a:r>
              <a:rPr lang="en-US">
                <a:solidFill>
                  <a:srgbClr val="282E33"/>
                </a:solidFill>
                <a:latin typeface="Noto Sans"/>
              </a:rPr>
              <a:t>Within your functions, you can use any code you like, including all the concepts you've learned about so far, including variables, conditionals, and so on. But you'll want to understand how scope works, as it can create unexpected errors when you're writing your own functions.</a:t>
            </a:r>
          </a:p>
          <a:p>
            <a:endParaRPr lang="en-US">
              <a:solidFill>
                <a:srgbClr val="282E33"/>
              </a:solidFill>
              <a:latin typeface="Noto Sans"/>
            </a:endParaRPr>
          </a:p>
          <a:p>
            <a:r>
              <a:rPr lang="en-US" b="1">
                <a:solidFill>
                  <a:srgbClr val="4F4F4F"/>
                </a:solidFill>
                <a:latin typeface="Noto Sans"/>
              </a:rPr>
              <a:t>Global Scope</a:t>
            </a:r>
          </a:p>
          <a:p>
            <a:endParaRPr lang="en-US" b="1">
              <a:solidFill>
                <a:srgbClr val="4F4F4F"/>
              </a:solidFill>
              <a:latin typeface="Noto Sans"/>
            </a:endParaRPr>
          </a:p>
          <a:p>
            <a:r>
              <a:rPr lang="en-US">
                <a:solidFill>
                  <a:srgbClr val="282E33"/>
                </a:solidFill>
                <a:latin typeface="Noto Sans"/>
              </a:rPr>
              <a:t>Identifiers defined in </a:t>
            </a:r>
            <a:r>
              <a:rPr lang="en-US" i="1">
                <a:solidFill>
                  <a:srgbClr val="282E33"/>
                </a:solidFill>
                <a:latin typeface="Noto Sans"/>
              </a:rPr>
              <a:t>global scope</a:t>
            </a:r>
            <a:r>
              <a:rPr lang="en-US">
                <a:solidFill>
                  <a:srgbClr val="282E33"/>
                </a:solidFill>
                <a:latin typeface="Noto Sans"/>
              </a:rPr>
              <a:t> can be seen by all of the program. All identifiers defined outside of functions are in the global scope.</a:t>
            </a:r>
            <a:endParaRPr lang="en-US" b="0" i="0">
              <a:solidFill>
                <a:srgbClr val="282E33"/>
              </a:solidFill>
              <a:effectLst/>
              <a:latin typeface="Noto Sans"/>
            </a:endParaRPr>
          </a:p>
        </p:txBody>
      </p:sp>
      <p:pic>
        <p:nvPicPr>
          <p:cNvPr id="3" name="Picture 2">
            <a:extLst>
              <a:ext uri="{FF2B5EF4-FFF2-40B4-BE49-F238E27FC236}">
                <a16:creationId xmlns:a16="http://schemas.microsoft.com/office/drawing/2014/main" id="{8FCA6C82-E627-4EA5-89C9-CC48B13112D0}"/>
              </a:ext>
            </a:extLst>
          </p:cNvPr>
          <p:cNvPicPr>
            <a:picLocks noChangeAspect="1"/>
          </p:cNvPicPr>
          <p:nvPr/>
        </p:nvPicPr>
        <p:blipFill>
          <a:blip r:embed="rId2"/>
          <a:stretch>
            <a:fillRect/>
          </a:stretch>
        </p:blipFill>
        <p:spPr>
          <a:xfrm>
            <a:off x="171450" y="5141197"/>
            <a:ext cx="6543675" cy="2309656"/>
          </a:xfrm>
          <a:prstGeom prst="rect">
            <a:avLst/>
          </a:prstGeom>
        </p:spPr>
      </p:pic>
      <p:sp>
        <p:nvSpPr>
          <p:cNvPr id="5" name="Rectangle 4">
            <a:extLst>
              <a:ext uri="{FF2B5EF4-FFF2-40B4-BE49-F238E27FC236}">
                <a16:creationId xmlns:a16="http://schemas.microsoft.com/office/drawing/2014/main" id="{A7A397DD-8BF5-462E-9DF6-AACC722AC850}"/>
              </a:ext>
            </a:extLst>
          </p:cNvPr>
          <p:cNvSpPr/>
          <p:nvPr/>
        </p:nvSpPr>
        <p:spPr>
          <a:xfrm>
            <a:off x="157161" y="7553831"/>
            <a:ext cx="6543675" cy="1477328"/>
          </a:xfrm>
          <a:prstGeom prst="rect">
            <a:avLst/>
          </a:prstGeom>
        </p:spPr>
        <p:txBody>
          <a:bodyPr wrap="square">
            <a:spAutoFit/>
          </a:bodyPr>
          <a:lstStyle/>
          <a:p>
            <a:r>
              <a:rPr lang="en-US"/>
              <a:t>Since i is in global scope, the function print_global() can see and read from it.</a:t>
            </a:r>
          </a:p>
          <a:p>
            <a:endParaRPr lang="en-US"/>
          </a:p>
          <a:p>
            <a:r>
              <a:rPr lang="en-US"/>
              <a:t>However, if you need to change the variable i, you must tell the function that it is global.</a:t>
            </a:r>
            <a:endParaRPr lang="en-IN"/>
          </a:p>
        </p:txBody>
      </p:sp>
    </p:spTree>
    <p:extLst>
      <p:ext uri="{BB962C8B-B14F-4D97-AF65-F5344CB8AC3E}">
        <p14:creationId xmlns:p14="http://schemas.microsoft.com/office/powerpoint/2010/main" val="2226857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220481-9569-405D-8D68-0EB019970D26}"/>
              </a:ext>
            </a:extLst>
          </p:cNvPr>
          <p:cNvSpPr/>
          <p:nvPr/>
        </p:nvSpPr>
        <p:spPr>
          <a:xfrm>
            <a:off x="419100" y="448360"/>
            <a:ext cx="4248150" cy="369332"/>
          </a:xfrm>
          <a:prstGeom prst="rect">
            <a:avLst/>
          </a:prstGeom>
        </p:spPr>
        <p:txBody>
          <a:bodyPr wrap="square">
            <a:spAutoFit/>
          </a:bodyPr>
          <a:lstStyle/>
          <a:p>
            <a:r>
              <a:rPr lang="en-US"/>
              <a:t>This is done using the global keyword.</a:t>
            </a:r>
            <a:endParaRPr lang="en-IN"/>
          </a:p>
        </p:txBody>
      </p:sp>
      <p:pic>
        <p:nvPicPr>
          <p:cNvPr id="4" name="Picture 3">
            <a:extLst>
              <a:ext uri="{FF2B5EF4-FFF2-40B4-BE49-F238E27FC236}">
                <a16:creationId xmlns:a16="http://schemas.microsoft.com/office/drawing/2014/main" id="{534D71C7-CE81-4F28-8C76-184BC7A7FC8A}"/>
              </a:ext>
            </a:extLst>
          </p:cNvPr>
          <p:cNvPicPr>
            <a:picLocks noChangeAspect="1"/>
          </p:cNvPicPr>
          <p:nvPr/>
        </p:nvPicPr>
        <p:blipFill>
          <a:blip r:embed="rId2"/>
          <a:stretch>
            <a:fillRect/>
          </a:stretch>
        </p:blipFill>
        <p:spPr>
          <a:xfrm>
            <a:off x="342900" y="1037800"/>
            <a:ext cx="6334125" cy="2591649"/>
          </a:xfrm>
          <a:prstGeom prst="rect">
            <a:avLst/>
          </a:prstGeom>
        </p:spPr>
      </p:pic>
      <p:sp>
        <p:nvSpPr>
          <p:cNvPr id="5" name="Rectangle 4">
            <a:extLst>
              <a:ext uri="{FF2B5EF4-FFF2-40B4-BE49-F238E27FC236}">
                <a16:creationId xmlns:a16="http://schemas.microsoft.com/office/drawing/2014/main" id="{4EE08B93-DE8A-4118-9821-9DDB8C87D112}"/>
              </a:ext>
            </a:extLst>
          </p:cNvPr>
          <p:cNvSpPr/>
          <p:nvPr/>
        </p:nvSpPr>
        <p:spPr>
          <a:xfrm>
            <a:off x="342900" y="3980587"/>
            <a:ext cx="6229350" cy="1292662"/>
          </a:xfrm>
          <a:prstGeom prst="rect">
            <a:avLst/>
          </a:prstGeom>
        </p:spPr>
        <p:txBody>
          <a:bodyPr wrap="square">
            <a:spAutoFit/>
          </a:bodyPr>
          <a:lstStyle/>
          <a:p>
            <a:r>
              <a:rPr lang="en-US" sz="2400" b="1">
                <a:solidFill>
                  <a:srgbClr val="4F4F4F"/>
                </a:solidFill>
                <a:latin typeface="Noto Sans"/>
              </a:rPr>
              <a:t>Local Scope</a:t>
            </a:r>
          </a:p>
          <a:p>
            <a:r>
              <a:rPr lang="en-US">
                <a:solidFill>
                  <a:srgbClr val="282E33"/>
                </a:solidFill>
                <a:latin typeface="Noto Sans"/>
              </a:rPr>
              <a:t>Identifiers defined inside functions are in </a:t>
            </a:r>
            <a:r>
              <a:rPr lang="en-US" i="1">
                <a:solidFill>
                  <a:srgbClr val="282E33"/>
                </a:solidFill>
                <a:latin typeface="Noto Sans"/>
              </a:rPr>
              <a:t>local scope</a:t>
            </a:r>
            <a:r>
              <a:rPr lang="en-US">
                <a:solidFill>
                  <a:srgbClr val="282E33"/>
                </a:solidFill>
                <a:latin typeface="Noto Sans"/>
              </a:rPr>
              <a:t> and can only be seen by other code of the same scope, that is, code in the same function body.</a:t>
            </a:r>
            <a:endParaRPr lang="en-US" b="0" i="0">
              <a:solidFill>
                <a:srgbClr val="282E33"/>
              </a:solidFill>
              <a:effectLst/>
              <a:latin typeface="Noto Sans"/>
            </a:endParaRPr>
          </a:p>
        </p:txBody>
      </p:sp>
      <p:pic>
        <p:nvPicPr>
          <p:cNvPr id="6" name="Picture 5">
            <a:extLst>
              <a:ext uri="{FF2B5EF4-FFF2-40B4-BE49-F238E27FC236}">
                <a16:creationId xmlns:a16="http://schemas.microsoft.com/office/drawing/2014/main" id="{40D16DBA-67F0-478E-87C1-EC290875BA6C}"/>
              </a:ext>
            </a:extLst>
          </p:cNvPr>
          <p:cNvPicPr>
            <a:picLocks noChangeAspect="1"/>
          </p:cNvPicPr>
          <p:nvPr/>
        </p:nvPicPr>
        <p:blipFill>
          <a:blip r:embed="rId3"/>
          <a:stretch>
            <a:fillRect/>
          </a:stretch>
        </p:blipFill>
        <p:spPr>
          <a:xfrm>
            <a:off x="200025" y="5273249"/>
            <a:ext cx="6477000" cy="2307245"/>
          </a:xfrm>
          <a:prstGeom prst="rect">
            <a:avLst/>
          </a:prstGeom>
        </p:spPr>
      </p:pic>
      <p:sp>
        <p:nvSpPr>
          <p:cNvPr id="8" name="Rectangle 7">
            <a:extLst>
              <a:ext uri="{FF2B5EF4-FFF2-40B4-BE49-F238E27FC236}">
                <a16:creationId xmlns:a16="http://schemas.microsoft.com/office/drawing/2014/main" id="{9CB22829-69FC-4872-8E06-E16591D8190F}"/>
              </a:ext>
            </a:extLst>
          </p:cNvPr>
          <p:cNvSpPr/>
          <p:nvPr/>
        </p:nvSpPr>
        <p:spPr>
          <a:xfrm>
            <a:off x="342900" y="7719536"/>
            <a:ext cx="6162675" cy="923330"/>
          </a:xfrm>
          <a:prstGeom prst="rect">
            <a:avLst/>
          </a:prstGeom>
        </p:spPr>
        <p:txBody>
          <a:bodyPr wrap="square">
            <a:spAutoFit/>
          </a:bodyPr>
          <a:lstStyle/>
          <a:p>
            <a:r>
              <a:rPr lang="en-US"/>
              <a:t>If you run this code, you'll see that the code gives an error. This is because i is only defined in local scope and can't be seen outside the change_local() function.</a:t>
            </a:r>
            <a:endParaRPr lang="en-IN"/>
          </a:p>
        </p:txBody>
      </p:sp>
    </p:spTree>
    <p:extLst>
      <p:ext uri="{BB962C8B-B14F-4D97-AF65-F5344CB8AC3E}">
        <p14:creationId xmlns:p14="http://schemas.microsoft.com/office/powerpoint/2010/main" val="2397092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3D5EA0-2F8E-4B8B-A4CA-B04D41B44BBD}"/>
              </a:ext>
            </a:extLst>
          </p:cNvPr>
          <p:cNvSpPr/>
          <p:nvPr/>
        </p:nvSpPr>
        <p:spPr>
          <a:xfrm>
            <a:off x="419099" y="515035"/>
            <a:ext cx="4791075" cy="369332"/>
          </a:xfrm>
          <a:prstGeom prst="rect">
            <a:avLst/>
          </a:prstGeom>
        </p:spPr>
        <p:txBody>
          <a:bodyPr wrap="square">
            <a:spAutoFit/>
          </a:bodyPr>
          <a:lstStyle/>
          <a:p>
            <a:r>
              <a:rPr lang="en-US">
                <a:solidFill>
                  <a:srgbClr val="282E33"/>
                </a:solidFill>
                <a:latin typeface="Noto Sans"/>
              </a:rPr>
              <a:t>Click on the </a:t>
            </a:r>
            <a:r>
              <a:rPr lang="en-US" i="1">
                <a:solidFill>
                  <a:srgbClr val="282E33"/>
                </a:solidFill>
                <a:latin typeface="Noto Sans"/>
              </a:rPr>
              <a:t>run</a:t>
            </a:r>
            <a:r>
              <a:rPr lang="en-US">
                <a:solidFill>
                  <a:srgbClr val="282E33"/>
                </a:solidFill>
                <a:latin typeface="Noto Sans"/>
              </a:rPr>
              <a:t> button to try it out.</a:t>
            </a:r>
            <a:endParaRPr lang="en-IN"/>
          </a:p>
        </p:txBody>
      </p:sp>
      <p:pic>
        <p:nvPicPr>
          <p:cNvPr id="3" name="Picture 2">
            <a:extLst>
              <a:ext uri="{FF2B5EF4-FFF2-40B4-BE49-F238E27FC236}">
                <a16:creationId xmlns:a16="http://schemas.microsoft.com/office/drawing/2014/main" id="{00AD08A5-7738-4DDC-A784-B4C20E4D9BF1}"/>
              </a:ext>
            </a:extLst>
          </p:cNvPr>
          <p:cNvPicPr>
            <a:picLocks noChangeAspect="1"/>
          </p:cNvPicPr>
          <p:nvPr/>
        </p:nvPicPr>
        <p:blipFill>
          <a:blip r:embed="rId2"/>
          <a:stretch>
            <a:fillRect/>
          </a:stretch>
        </p:blipFill>
        <p:spPr>
          <a:xfrm>
            <a:off x="280621" y="1085850"/>
            <a:ext cx="6296758" cy="3658308"/>
          </a:xfrm>
          <a:prstGeom prst="rect">
            <a:avLst/>
          </a:prstGeom>
        </p:spPr>
      </p:pic>
    </p:spTree>
    <p:extLst>
      <p:ext uri="{BB962C8B-B14F-4D97-AF65-F5344CB8AC3E}">
        <p14:creationId xmlns:p14="http://schemas.microsoft.com/office/powerpoint/2010/main" val="4118120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D55BE82-9C3F-48AD-ABC3-B0968A26973B}"/>
              </a:ext>
            </a:extLst>
          </p:cNvPr>
          <p:cNvSpPr/>
          <p:nvPr/>
        </p:nvSpPr>
        <p:spPr>
          <a:xfrm>
            <a:off x="309562" y="358765"/>
            <a:ext cx="6238876" cy="2492990"/>
          </a:xfrm>
          <a:prstGeom prst="rect">
            <a:avLst/>
          </a:prstGeom>
        </p:spPr>
        <p:txBody>
          <a:bodyPr wrap="square">
            <a:spAutoFit/>
          </a:bodyPr>
          <a:lstStyle/>
          <a:p>
            <a:pPr algn="ctr"/>
            <a:r>
              <a:rPr lang="en-US" sz="2400" b="1">
                <a:solidFill>
                  <a:srgbClr val="C00000"/>
                </a:solidFill>
              </a:rPr>
              <a:t>Responding to Key Presses</a:t>
            </a:r>
          </a:p>
          <a:p>
            <a:pPr algn="ctr"/>
            <a:endParaRPr lang="en-US" sz="2400" b="1">
              <a:solidFill>
                <a:srgbClr val="C00000"/>
              </a:solidFill>
            </a:endParaRPr>
          </a:p>
          <a:p>
            <a:r>
              <a:rPr lang="en-US"/>
              <a:t>If we want to make games, we need a way to detect and respond to key presses in your programs so that the player can control the game.</a:t>
            </a:r>
          </a:p>
          <a:p>
            <a:endParaRPr lang="en-US"/>
          </a:p>
          <a:p>
            <a:r>
              <a:rPr lang="en-US"/>
              <a:t>The turtle module has a few built-in ways to detect key presses. We'll create functions that respond to user input in this section.</a:t>
            </a:r>
            <a:endParaRPr lang="en-IN"/>
          </a:p>
        </p:txBody>
      </p:sp>
      <p:sp>
        <p:nvSpPr>
          <p:cNvPr id="5" name="Rectangle 4">
            <a:extLst>
              <a:ext uri="{FF2B5EF4-FFF2-40B4-BE49-F238E27FC236}">
                <a16:creationId xmlns:a16="http://schemas.microsoft.com/office/drawing/2014/main" id="{7829E9D2-0E7E-41ED-AE7F-0677C975BF1C}"/>
              </a:ext>
            </a:extLst>
          </p:cNvPr>
          <p:cNvSpPr/>
          <p:nvPr/>
        </p:nvSpPr>
        <p:spPr>
          <a:xfrm>
            <a:off x="269081" y="2801452"/>
            <a:ext cx="6319838" cy="3416320"/>
          </a:xfrm>
          <a:prstGeom prst="rect">
            <a:avLst/>
          </a:prstGeom>
        </p:spPr>
        <p:txBody>
          <a:bodyPr wrap="square">
            <a:spAutoFit/>
          </a:bodyPr>
          <a:lstStyle/>
          <a:p>
            <a:r>
              <a:rPr lang="en-US" b="1"/>
              <a:t>The onkey() Method</a:t>
            </a:r>
          </a:p>
          <a:p>
            <a:r>
              <a:rPr lang="en-US"/>
              <a:t>We'll use </a:t>
            </a:r>
            <a:r>
              <a:rPr lang="en-US" b="1"/>
              <a:t>onkey() </a:t>
            </a:r>
            <a:r>
              <a:rPr lang="en-US"/>
              <a:t>to add interactivity into our Turtle projects.</a:t>
            </a:r>
          </a:p>
          <a:p>
            <a:endParaRPr lang="en-US"/>
          </a:p>
          <a:p>
            <a:r>
              <a:rPr lang="en-US" b="1"/>
              <a:t>onkey() </a:t>
            </a:r>
            <a:r>
              <a:rPr lang="en-US"/>
              <a:t>has two parameters.</a:t>
            </a:r>
          </a:p>
          <a:p>
            <a:endParaRPr lang="en-US"/>
          </a:p>
          <a:p>
            <a:pPr marL="285750" indent="-285750">
              <a:buFont typeface="Arial" panose="020B0604020202020204" pitchFamily="34" charset="0"/>
              <a:buChar char="•"/>
            </a:pPr>
            <a:r>
              <a:rPr lang="en-US"/>
              <a:t>The first parameter is the function you want to run in response to a key press</a:t>
            </a:r>
          </a:p>
          <a:p>
            <a:pPr marL="285750" indent="-285750">
              <a:buFont typeface="Arial" panose="020B0604020202020204" pitchFamily="34" charset="0"/>
              <a:buChar char="•"/>
            </a:pPr>
            <a:r>
              <a:rPr lang="en-US"/>
              <a:t>The second is the name of the key to want to bind the function to. You can use keys like "a" or "w". Or you can use "Up" and "Down" and so forth for the arrow keys.</a:t>
            </a:r>
          </a:p>
          <a:p>
            <a:endParaRPr lang="en-US"/>
          </a:p>
          <a:p>
            <a:r>
              <a:rPr lang="en-US"/>
              <a:t>It looks like this:</a:t>
            </a:r>
            <a:endParaRPr lang="en-IN"/>
          </a:p>
        </p:txBody>
      </p:sp>
      <p:sp>
        <p:nvSpPr>
          <p:cNvPr id="6" name="Rectangle 5">
            <a:extLst>
              <a:ext uri="{FF2B5EF4-FFF2-40B4-BE49-F238E27FC236}">
                <a16:creationId xmlns:a16="http://schemas.microsoft.com/office/drawing/2014/main" id="{2AF677A3-8C78-44F4-9BB0-B99A06A4AEA5}"/>
              </a:ext>
            </a:extLst>
          </p:cNvPr>
          <p:cNvSpPr/>
          <p:nvPr/>
        </p:nvSpPr>
        <p:spPr>
          <a:xfrm>
            <a:off x="309562" y="6165177"/>
            <a:ext cx="3230372" cy="369332"/>
          </a:xfrm>
          <a:prstGeom prst="rect">
            <a:avLst/>
          </a:prstGeom>
        </p:spPr>
        <p:txBody>
          <a:bodyPr wrap="none">
            <a:spAutoFit/>
          </a:bodyPr>
          <a:lstStyle/>
          <a:p>
            <a:r>
              <a:rPr lang="en-IN"/>
              <a:t>screen.onkey(func_name, "key")</a:t>
            </a:r>
          </a:p>
        </p:txBody>
      </p:sp>
      <p:sp>
        <p:nvSpPr>
          <p:cNvPr id="8" name="Rectangle 7">
            <a:extLst>
              <a:ext uri="{FF2B5EF4-FFF2-40B4-BE49-F238E27FC236}">
                <a16:creationId xmlns:a16="http://schemas.microsoft.com/office/drawing/2014/main" id="{1029580E-7B88-489B-A78B-184329398F01}"/>
              </a:ext>
            </a:extLst>
          </p:cNvPr>
          <p:cNvSpPr/>
          <p:nvPr/>
        </p:nvSpPr>
        <p:spPr>
          <a:xfrm>
            <a:off x="309562" y="6534509"/>
            <a:ext cx="6087872" cy="646331"/>
          </a:xfrm>
          <a:prstGeom prst="rect">
            <a:avLst/>
          </a:prstGeom>
        </p:spPr>
        <p:txBody>
          <a:bodyPr wrap="square">
            <a:spAutoFit/>
          </a:bodyPr>
          <a:lstStyle/>
          <a:p>
            <a:r>
              <a:rPr lang="en-US"/>
              <a:t>For example, you might define a function called </a:t>
            </a:r>
            <a:r>
              <a:rPr lang="en-US" b="1"/>
              <a:t>jump(), </a:t>
            </a:r>
            <a:r>
              <a:rPr lang="en-US"/>
              <a:t>then bind the Space key to that function. You'd write that like this:</a:t>
            </a:r>
            <a:endParaRPr lang="en-IN"/>
          </a:p>
        </p:txBody>
      </p:sp>
      <p:sp>
        <p:nvSpPr>
          <p:cNvPr id="9" name="Rectangle 8">
            <a:extLst>
              <a:ext uri="{FF2B5EF4-FFF2-40B4-BE49-F238E27FC236}">
                <a16:creationId xmlns:a16="http://schemas.microsoft.com/office/drawing/2014/main" id="{3E45DC92-383E-4DB7-9D74-5D49FC2E5210}"/>
              </a:ext>
            </a:extLst>
          </p:cNvPr>
          <p:cNvSpPr/>
          <p:nvPr/>
        </p:nvSpPr>
        <p:spPr>
          <a:xfrm>
            <a:off x="309562" y="7180840"/>
            <a:ext cx="2896947" cy="369332"/>
          </a:xfrm>
          <a:prstGeom prst="rect">
            <a:avLst/>
          </a:prstGeom>
        </p:spPr>
        <p:txBody>
          <a:bodyPr wrap="none">
            <a:spAutoFit/>
          </a:bodyPr>
          <a:lstStyle/>
          <a:p>
            <a:r>
              <a:rPr lang="en-IN"/>
              <a:t>screen.onkey(jump, "Space")</a:t>
            </a:r>
          </a:p>
        </p:txBody>
      </p:sp>
      <p:sp>
        <p:nvSpPr>
          <p:cNvPr id="12" name="Rectangle 11">
            <a:extLst>
              <a:ext uri="{FF2B5EF4-FFF2-40B4-BE49-F238E27FC236}">
                <a16:creationId xmlns:a16="http://schemas.microsoft.com/office/drawing/2014/main" id="{53353E88-BE30-4DDC-9E1E-4B5F6497C578}"/>
              </a:ext>
            </a:extLst>
          </p:cNvPr>
          <p:cNvSpPr/>
          <p:nvPr/>
        </p:nvSpPr>
        <p:spPr>
          <a:xfrm>
            <a:off x="196958" y="7596338"/>
            <a:ext cx="6019102" cy="1200329"/>
          </a:xfrm>
          <a:prstGeom prst="rect">
            <a:avLst/>
          </a:prstGeom>
        </p:spPr>
        <p:txBody>
          <a:bodyPr wrap="square">
            <a:spAutoFit/>
          </a:bodyPr>
          <a:lstStyle/>
          <a:p>
            <a:r>
              <a:rPr lang="en-US" b="1"/>
              <a:t>Listen for Keys</a:t>
            </a:r>
          </a:p>
          <a:p>
            <a:r>
              <a:rPr lang="en-US"/>
              <a:t>Once you've used onkey(), we have to add another line of code to activate the turtle screen's listener. Otherwise, the screen won't "hear" the keys being pressed. You use it like this:</a:t>
            </a:r>
            <a:endParaRPr lang="en-IN"/>
          </a:p>
        </p:txBody>
      </p:sp>
      <p:sp>
        <p:nvSpPr>
          <p:cNvPr id="13" name="Rectangle 12">
            <a:extLst>
              <a:ext uri="{FF2B5EF4-FFF2-40B4-BE49-F238E27FC236}">
                <a16:creationId xmlns:a16="http://schemas.microsoft.com/office/drawing/2014/main" id="{D5CD5A18-D4A3-4C56-BFF1-D411B4C67D2F}"/>
              </a:ext>
            </a:extLst>
          </p:cNvPr>
          <p:cNvSpPr/>
          <p:nvPr/>
        </p:nvSpPr>
        <p:spPr>
          <a:xfrm>
            <a:off x="309562" y="8744072"/>
            <a:ext cx="1505477" cy="369332"/>
          </a:xfrm>
          <a:prstGeom prst="rect">
            <a:avLst/>
          </a:prstGeom>
        </p:spPr>
        <p:txBody>
          <a:bodyPr wrap="none">
            <a:spAutoFit/>
          </a:bodyPr>
          <a:lstStyle/>
          <a:p>
            <a:r>
              <a:rPr lang="en-IN"/>
              <a:t>screen.listen()</a:t>
            </a:r>
          </a:p>
        </p:txBody>
      </p:sp>
    </p:spTree>
    <p:extLst>
      <p:ext uri="{BB962C8B-B14F-4D97-AF65-F5344CB8AC3E}">
        <p14:creationId xmlns:p14="http://schemas.microsoft.com/office/powerpoint/2010/main" val="915644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B9B0057-C81D-4F32-90C9-A0D156986E35}"/>
              </a:ext>
            </a:extLst>
          </p:cNvPr>
          <p:cNvSpPr/>
          <p:nvPr/>
        </p:nvSpPr>
        <p:spPr>
          <a:xfrm>
            <a:off x="419100" y="240944"/>
            <a:ext cx="6019800" cy="923330"/>
          </a:xfrm>
          <a:prstGeom prst="rect">
            <a:avLst/>
          </a:prstGeom>
        </p:spPr>
        <p:txBody>
          <a:bodyPr wrap="square">
            <a:spAutoFit/>
          </a:bodyPr>
          <a:lstStyle/>
          <a:p>
            <a:r>
              <a:rPr lang="en-US"/>
              <a:t>Notice that the listen() method does not require a parameter, and you only need to call it once to activate a turtle screen's listener, even if you have more than one onkey() method.</a:t>
            </a:r>
            <a:endParaRPr lang="en-IN"/>
          </a:p>
        </p:txBody>
      </p:sp>
      <p:sp>
        <p:nvSpPr>
          <p:cNvPr id="5" name="Rectangle 4">
            <a:extLst>
              <a:ext uri="{FF2B5EF4-FFF2-40B4-BE49-F238E27FC236}">
                <a16:creationId xmlns:a16="http://schemas.microsoft.com/office/drawing/2014/main" id="{5C8A1B4E-0D61-47FF-B7B1-F35AE2CBC173}"/>
              </a:ext>
            </a:extLst>
          </p:cNvPr>
          <p:cNvSpPr/>
          <p:nvPr/>
        </p:nvSpPr>
        <p:spPr>
          <a:xfrm>
            <a:off x="304800" y="1186409"/>
            <a:ext cx="6019800" cy="4247317"/>
          </a:xfrm>
          <a:prstGeom prst="rect">
            <a:avLst/>
          </a:prstGeom>
        </p:spPr>
        <p:txBody>
          <a:bodyPr wrap="square">
            <a:spAutoFit/>
          </a:bodyPr>
          <a:lstStyle/>
          <a:p>
            <a:r>
              <a:rPr lang="en-US" b="1"/>
              <a:t>Detecting a Key Press</a:t>
            </a:r>
          </a:p>
          <a:p>
            <a:r>
              <a:rPr lang="en-US"/>
              <a:t>The example below defines a function called f and its task is to write "You pressed the up key" to the screen. We use a new Turtle method called write() to write text using Turtle graphics.</a:t>
            </a:r>
          </a:p>
          <a:p>
            <a:endParaRPr lang="en-US"/>
          </a:p>
          <a:p>
            <a:r>
              <a:rPr lang="en-US"/>
              <a:t>The first 8 lines of the code set up the turtle module, screen and turtle. Then we define the f() function at line 9.</a:t>
            </a:r>
          </a:p>
          <a:p>
            <a:endParaRPr lang="en-US"/>
          </a:p>
          <a:p>
            <a:r>
              <a:rPr lang="en-US"/>
              <a:t>Notice the last two lines of code, how we use the onkey() method. It takes f as a parameter, then "Up" as its second parameter, which is the name of the key we want to detect. Finally, we use listen() to make sure the screen will respond.</a:t>
            </a:r>
          </a:p>
          <a:p>
            <a:endParaRPr lang="en-US"/>
          </a:p>
          <a:p>
            <a:r>
              <a:rPr lang="en-US"/>
              <a:t>Click on the run button, then press the up arrow key to try it out.</a:t>
            </a:r>
            <a:endParaRPr lang="en-IN"/>
          </a:p>
        </p:txBody>
      </p:sp>
      <p:pic>
        <p:nvPicPr>
          <p:cNvPr id="6" name="Picture 5">
            <a:extLst>
              <a:ext uri="{FF2B5EF4-FFF2-40B4-BE49-F238E27FC236}">
                <a16:creationId xmlns:a16="http://schemas.microsoft.com/office/drawing/2014/main" id="{B812E1FC-28F6-4D91-BDF8-9A9EE38C3BA2}"/>
              </a:ext>
            </a:extLst>
          </p:cNvPr>
          <p:cNvPicPr>
            <a:picLocks noChangeAspect="1"/>
          </p:cNvPicPr>
          <p:nvPr/>
        </p:nvPicPr>
        <p:blipFill>
          <a:blip r:embed="rId2"/>
          <a:stretch>
            <a:fillRect/>
          </a:stretch>
        </p:blipFill>
        <p:spPr>
          <a:xfrm>
            <a:off x="219075" y="5556188"/>
            <a:ext cx="5943600" cy="3473512"/>
          </a:xfrm>
          <a:prstGeom prst="rect">
            <a:avLst/>
          </a:prstGeom>
        </p:spPr>
      </p:pic>
    </p:spTree>
    <p:extLst>
      <p:ext uri="{BB962C8B-B14F-4D97-AF65-F5344CB8AC3E}">
        <p14:creationId xmlns:p14="http://schemas.microsoft.com/office/powerpoint/2010/main" val="2277195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477C06-BA1A-46C8-B2A3-0FF38D009350}"/>
              </a:ext>
            </a:extLst>
          </p:cNvPr>
          <p:cNvSpPr/>
          <p:nvPr/>
        </p:nvSpPr>
        <p:spPr>
          <a:xfrm>
            <a:off x="333373" y="474613"/>
            <a:ext cx="6305551" cy="1569660"/>
          </a:xfrm>
          <a:prstGeom prst="rect">
            <a:avLst/>
          </a:prstGeom>
        </p:spPr>
        <p:txBody>
          <a:bodyPr wrap="square">
            <a:spAutoFit/>
          </a:bodyPr>
          <a:lstStyle/>
          <a:p>
            <a:r>
              <a:rPr lang="en-US" sz="2400" b="1">
                <a:solidFill>
                  <a:srgbClr val="282E33"/>
                </a:solidFill>
                <a:latin typeface="Noto Sans"/>
              </a:rPr>
              <a:t>A Turtle That Moves</a:t>
            </a:r>
          </a:p>
          <a:p>
            <a:r>
              <a:rPr lang="en-US">
                <a:solidFill>
                  <a:srgbClr val="282E33"/>
                </a:solidFill>
                <a:latin typeface="Noto Sans"/>
              </a:rPr>
              <a:t>Let's try to make the turtle respond to a key press.</a:t>
            </a:r>
          </a:p>
          <a:p>
            <a:r>
              <a:rPr lang="en-US">
                <a:solidFill>
                  <a:srgbClr val="282E33"/>
                </a:solidFill>
                <a:latin typeface="Noto Sans"/>
              </a:rPr>
              <a:t>In this example, we will make a turtle move forward using the right arrow key. Click on the </a:t>
            </a:r>
            <a:r>
              <a:rPr lang="en-US" i="1">
                <a:solidFill>
                  <a:srgbClr val="282E33"/>
                </a:solidFill>
                <a:latin typeface="Noto Sans"/>
              </a:rPr>
              <a:t>run</a:t>
            </a:r>
            <a:r>
              <a:rPr lang="en-US">
                <a:solidFill>
                  <a:srgbClr val="282E33"/>
                </a:solidFill>
                <a:latin typeface="Noto Sans"/>
              </a:rPr>
              <a:t> button, then press the </a:t>
            </a:r>
            <a:r>
              <a:rPr lang="en-US" i="1">
                <a:solidFill>
                  <a:srgbClr val="282E33"/>
                </a:solidFill>
                <a:latin typeface="Noto Sans"/>
              </a:rPr>
              <a:t>right arrow</a:t>
            </a:r>
            <a:r>
              <a:rPr lang="en-US">
                <a:solidFill>
                  <a:srgbClr val="282E33"/>
                </a:solidFill>
                <a:latin typeface="Noto Sans"/>
              </a:rPr>
              <a:t> key to try it out.</a:t>
            </a:r>
            <a:endParaRPr lang="en-US" b="0" i="0">
              <a:solidFill>
                <a:srgbClr val="282E33"/>
              </a:solidFill>
              <a:effectLst/>
              <a:latin typeface="Noto Sans"/>
            </a:endParaRPr>
          </a:p>
        </p:txBody>
      </p:sp>
      <p:pic>
        <p:nvPicPr>
          <p:cNvPr id="3" name="Picture 2">
            <a:extLst>
              <a:ext uri="{FF2B5EF4-FFF2-40B4-BE49-F238E27FC236}">
                <a16:creationId xmlns:a16="http://schemas.microsoft.com/office/drawing/2014/main" id="{08F18F12-928C-4FE6-B7EA-3DE2C299A063}"/>
              </a:ext>
            </a:extLst>
          </p:cNvPr>
          <p:cNvPicPr>
            <a:picLocks noChangeAspect="1"/>
          </p:cNvPicPr>
          <p:nvPr/>
        </p:nvPicPr>
        <p:blipFill>
          <a:blip r:embed="rId2"/>
          <a:stretch>
            <a:fillRect/>
          </a:stretch>
        </p:blipFill>
        <p:spPr>
          <a:xfrm>
            <a:off x="257173" y="2259360"/>
            <a:ext cx="6381751" cy="4301430"/>
          </a:xfrm>
          <a:prstGeom prst="rect">
            <a:avLst/>
          </a:prstGeom>
        </p:spPr>
      </p:pic>
    </p:spTree>
    <p:extLst>
      <p:ext uri="{BB962C8B-B14F-4D97-AF65-F5344CB8AC3E}">
        <p14:creationId xmlns:p14="http://schemas.microsoft.com/office/powerpoint/2010/main" val="4197394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97C01C7-0398-4585-A7DE-476CBA9DBC86}"/>
              </a:ext>
            </a:extLst>
          </p:cNvPr>
          <p:cNvSpPr/>
          <p:nvPr/>
        </p:nvSpPr>
        <p:spPr>
          <a:xfrm>
            <a:off x="314324" y="365701"/>
            <a:ext cx="6638926" cy="5447645"/>
          </a:xfrm>
          <a:prstGeom prst="rect">
            <a:avLst/>
          </a:prstGeom>
        </p:spPr>
        <p:txBody>
          <a:bodyPr wrap="square">
            <a:spAutoFit/>
          </a:bodyPr>
          <a:lstStyle/>
          <a:p>
            <a:pPr algn="ctr"/>
            <a:r>
              <a:rPr lang="en-US" sz="2400" b="1"/>
              <a:t>Adding a Delay with Timers</a:t>
            </a:r>
          </a:p>
          <a:p>
            <a:r>
              <a:rPr lang="en-US"/>
              <a:t>You can call code after a delay by using a timer. We can use this feature to control how our game behaves.</a:t>
            </a:r>
          </a:p>
          <a:p>
            <a:endParaRPr lang="en-US"/>
          </a:p>
          <a:p>
            <a:r>
              <a:rPr lang="en-US"/>
              <a:t>For example, we might want the player's sprite to appear right away, but power-ups and bad guys to only show up on the screen after a delay. We'll also use the timer to control how quickly our game runs.</a:t>
            </a:r>
          </a:p>
          <a:p>
            <a:endParaRPr lang="en-US"/>
          </a:p>
          <a:p>
            <a:r>
              <a:rPr lang="en-US"/>
              <a:t>The turtle screen has a method called ontimer() that allows code to be called after a delay.</a:t>
            </a:r>
          </a:p>
          <a:p>
            <a:endParaRPr lang="en-US"/>
          </a:p>
          <a:p>
            <a:r>
              <a:rPr lang="en-US"/>
              <a:t>ontimer() takes two parameters.</a:t>
            </a:r>
          </a:p>
          <a:p>
            <a:endParaRPr lang="en-US"/>
          </a:p>
          <a:p>
            <a:r>
              <a:rPr lang="en-US"/>
              <a:t>The first parameter is function you want to perform</a:t>
            </a:r>
          </a:p>
          <a:p>
            <a:r>
              <a:rPr lang="en-US"/>
              <a:t>The second is the time (in milliseconds) before the function will be called. A value of 1000 is equal to a delay of 1 second.</a:t>
            </a:r>
          </a:p>
          <a:p>
            <a:r>
              <a:rPr lang="en-US"/>
              <a:t>The ontimer() method also requires that the screen object's listener be activated, so you need to call the listen() method at the end of your code.</a:t>
            </a:r>
            <a:endParaRPr lang="en-IN"/>
          </a:p>
        </p:txBody>
      </p:sp>
      <p:sp>
        <p:nvSpPr>
          <p:cNvPr id="5" name="Rectangle 4">
            <a:extLst>
              <a:ext uri="{FF2B5EF4-FFF2-40B4-BE49-F238E27FC236}">
                <a16:creationId xmlns:a16="http://schemas.microsoft.com/office/drawing/2014/main" id="{BDA35A82-9E90-4B2B-8FC8-7569104544A7}"/>
              </a:ext>
            </a:extLst>
          </p:cNvPr>
          <p:cNvSpPr/>
          <p:nvPr/>
        </p:nvSpPr>
        <p:spPr>
          <a:xfrm>
            <a:off x="314323" y="5854542"/>
            <a:ext cx="6153151" cy="923330"/>
          </a:xfrm>
          <a:prstGeom prst="rect">
            <a:avLst/>
          </a:prstGeom>
        </p:spPr>
        <p:txBody>
          <a:bodyPr wrap="square">
            <a:spAutoFit/>
          </a:bodyPr>
          <a:lstStyle/>
          <a:p>
            <a:r>
              <a:rPr lang="en-US" b="1"/>
              <a:t>Delaying a Function Call</a:t>
            </a:r>
          </a:p>
          <a:p>
            <a:r>
              <a:rPr lang="en-US"/>
              <a:t>The example below defines a function called change_color(). Its task is to change the screen color after 3 seconds.</a:t>
            </a:r>
            <a:endParaRPr lang="en-IN"/>
          </a:p>
        </p:txBody>
      </p:sp>
      <p:pic>
        <p:nvPicPr>
          <p:cNvPr id="6" name="Picture 5">
            <a:extLst>
              <a:ext uri="{FF2B5EF4-FFF2-40B4-BE49-F238E27FC236}">
                <a16:creationId xmlns:a16="http://schemas.microsoft.com/office/drawing/2014/main" id="{DF8AB2DB-63F6-46B6-97EF-8F14B7692307}"/>
              </a:ext>
            </a:extLst>
          </p:cNvPr>
          <p:cNvPicPr>
            <a:picLocks noChangeAspect="1"/>
          </p:cNvPicPr>
          <p:nvPr/>
        </p:nvPicPr>
        <p:blipFill>
          <a:blip r:embed="rId2"/>
          <a:stretch>
            <a:fillRect/>
          </a:stretch>
        </p:blipFill>
        <p:spPr>
          <a:xfrm>
            <a:off x="238125" y="6809590"/>
            <a:ext cx="6048375" cy="2730709"/>
          </a:xfrm>
          <a:prstGeom prst="rect">
            <a:avLst/>
          </a:prstGeom>
        </p:spPr>
      </p:pic>
    </p:spTree>
    <p:extLst>
      <p:ext uri="{BB962C8B-B14F-4D97-AF65-F5344CB8AC3E}">
        <p14:creationId xmlns:p14="http://schemas.microsoft.com/office/powerpoint/2010/main" val="374541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226CD3-DBE3-4673-91E6-9F78EDEC2924}"/>
              </a:ext>
            </a:extLst>
          </p:cNvPr>
          <p:cNvSpPr/>
          <p:nvPr/>
        </p:nvSpPr>
        <p:spPr>
          <a:xfrm>
            <a:off x="161925" y="167997"/>
            <a:ext cx="6534150" cy="4062651"/>
          </a:xfrm>
          <a:prstGeom prst="rect">
            <a:avLst/>
          </a:prstGeom>
        </p:spPr>
        <p:txBody>
          <a:bodyPr wrap="square">
            <a:spAutoFit/>
          </a:bodyPr>
          <a:lstStyle/>
          <a:p>
            <a:pPr algn="ctr"/>
            <a:r>
              <a:rPr lang="en-US" sz="2400" b="1"/>
              <a:t>More on Timers</a:t>
            </a:r>
          </a:p>
          <a:p>
            <a:r>
              <a:rPr lang="en-US"/>
              <a:t>Let's try a more complicated use of the ontimer() function. In this example, we are going to make the square turtle teleport to a random location of the screen every second.</a:t>
            </a:r>
          </a:p>
          <a:p>
            <a:endParaRPr lang="en-US"/>
          </a:p>
          <a:p>
            <a:r>
              <a:rPr lang="en-US"/>
              <a:t>First we need to know little about the random module. This module has a function called randint() that returns a random number. The number randint() returns depends on its two parameters.</a:t>
            </a:r>
          </a:p>
          <a:p>
            <a:endParaRPr lang="en-US"/>
          </a:p>
          <a:p>
            <a:r>
              <a:rPr lang="en-US"/>
              <a:t>The first parameter is the lower limit of the random number. This number is included in the possible range of values.</a:t>
            </a:r>
          </a:p>
          <a:p>
            <a:r>
              <a:rPr lang="en-US"/>
              <a:t>The second parameter is the upper limit of the random number. Unlike similar functions like range() which exclude the upper limit, this number is also included in the possible range of values!</a:t>
            </a:r>
            <a:endParaRPr lang="en-IN"/>
          </a:p>
        </p:txBody>
      </p:sp>
      <p:pic>
        <p:nvPicPr>
          <p:cNvPr id="4" name="Picture 3">
            <a:extLst>
              <a:ext uri="{FF2B5EF4-FFF2-40B4-BE49-F238E27FC236}">
                <a16:creationId xmlns:a16="http://schemas.microsoft.com/office/drawing/2014/main" id="{8CC53DB1-F0C4-4246-AA78-6D591C7B5D31}"/>
              </a:ext>
            </a:extLst>
          </p:cNvPr>
          <p:cNvPicPr>
            <a:picLocks noChangeAspect="1"/>
          </p:cNvPicPr>
          <p:nvPr/>
        </p:nvPicPr>
        <p:blipFill>
          <a:blip r:embed="rId2"/>
          <a:stretch>
            <a:fillRect/>
          </a:stretch>
        </p:blipFill>
        <p:spPr>
          <a:xfrm>
            <a:off x="314324" y="4230647"/>
            <a:ext cx="5019675" cy="3410757"/>
          </a:xfrm>
          <a:prstGeom prst="rect">
            <a:avLst/>
          </a:prstGeom>
        </p:spPr>
      </p:pic>
      <p:pic>
        <p:nvPicPr>
          <p:cNvPr id="5" name="Picture 4">
            <a:extLst>
              <a:ext uri="{FF2B5EF4-FFF2-40B4-BE49-F238E27FC236}">
                <a16:creationId xmlns:a16="http://schemas.microsoft.com/office/drawing/2014/main" id="{A0C5DB9B-DF4D-4426-BA2C-5F94F84E72E7}"/>
              </a:ext>
            </a:extLst>
          </p:cNvPr>
          <p:cNvPicPr>
            <a:picLocks noChangeAspect="1"/>
          </p:cNvPicPr>
          <p:nvPr/>
        </p:nvPicPr>
        <p:blipFill>
          <a:blip r:embed="rId3"/>
          <a:stretch>
            <a:fillRect/>
          </a:stretch>
        </p:blipFill>
        <p:spPr>
          <a:xfrm>
            <a:off x="314324" y="7641405"/>
            <a:ext cx="5019675" cy="1983036"/>
          </a:xfrm>
          <a:prstGeom prst="rect">
            <a:avLst/>
          </a:prstGeom>
        </p:spPr>
      </p:pic>
    </p:spTree>
    <p:extLst>
      <p:ext uri="{BB962C8B-B14F-4D97-AF65-F5344CB8AC3E}">
        <p14:creationId xmlns:p14="http://schemas.microsoft.com/office/powerpoint/2010/main" val="3376079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E64333-B67F-4BED-AF46-904C6D27774F}"/>
              </a:ext>
            </a:extLst>
          </p:cNvPr>
          <p:cNvSpPr/>
          <p:nvPr/>
        </p:nvSpPr>
        <p:spPr>
          <a:xfrm>
            <a:off x="142874" y="313462"/>
            <a:ext cx="6353176" cy="1661993"/>
          </a:xfrm>
          <a:prstGeom prst="rect">
            <a:avLst/>
          </a:prstGeom>
        </p:spPr>
        <p:txBody>
          <a:bodyPr wrap="square">
            <a:spAutoFit/>
          </a:bodyPr>
          <a:lstStyle/>
          <a:p>
            <a:pPr algn="ctr"/>
            <a:r>
              <a:rPr lang="en-US" sz="2400" b="1">
                <a:solidFill>
                  <a:srgbClr val="9B3D4E"/>
                </a:solidFill>
                <a:latin typeface="Noto Sans"/>
              </a:rPr>
              <a:t>Asteroids</a:t>
            </a:r>
          </a:p>
          <a:p>
            <a:pPr algn="ctr"/>
            <a:endParaRPr lang="en-US" sz="2400" b="1">
              <a:solidFill>
                <a:srgbClr val="9B3D4E"/>
              </a:solidFill>
              <a:latin typeface="Noto Sans"/>
            </a:endParaRPr>
          </a:p>
          <a:p>
            <a:r>
              <a:rPr lang="en-US">
                <a:solidFill>
                  <a:srgbClr val="282E33"/>
                </a:solidFill>
                <a:latin typeface="Noto Sans"/>
              </a:rPr>
              <a:t>In this lesson you will learn how to code the user interaction for a simple game: Asteroids. When you are done, you will add some additional features.</a:t>
            </a:r>
            <a:endParaRPr lang="en-US" b="0" i="0">
              <a:solidFill>
                <a:srgbClr val="282E33"/>
              </a:solidFill>
              <a:effectLst/>
              <a:latin typeface="Noto Sans"/>
            </a:endParaRPr>
          </a:p>
        </p:txBody>
      </p:sp>
      <p:sp>
        <p:nvSpPr>
          <p:cNvPr id="3" name="Rectangle 2">
            <a:extLst>
              <a:ext uri="{FF2B5EF4-FFF2-40B4-BE49-F238E27FC236}">
                <a16:creationId xmlns:a16="http://schemas.microsoft.com/office/drawing/2014/main" id="{9612B379-07B3-4090-A9D2-200B73560AE2}"/>
              </a:ext>
            </a:extLst>
          </p:cNvPr>
          <p:cNvSpPr/>
          <p:nvPr/>
        </p:nvSpPr>
        <p:spPr>
          <a:xfrm>
            <a:off x="295274" y="1975455"/>
            <a:ext cx="1851212" cy="369332"/>
          </a:xfrm>
          <a:prstGeom prst="rect">
            <a:avLst/>
          </a:prstGeom>
        </p:spPr>
        <p:txBody>
          <a:bodyPr wrap="none">
            <a:spAutoFit/>
          </a:bodyPr>
          <a:lstStyle/>
          <a:p>
            <a:r>
              <a:rPr lang="en-IN" b="1">
                <a:solidFill>
                  <a:srgbClr val="282E33"/>
                </a:solidFill>
                <a:latin typeface="Noto Sans"/>
              </a:rPr>
              <a:t>Asteroid Example</a:t>
            </a:r>
            <a:endParaRPr lang="en-IN" b="1" i="0">
              <a:solidFill>
                <a:srgbClr val="282E33"/>
              </a:solidFill>
              <a:effectLst/>
              <a:latin typeface="Noto Sans"/>
            </a:endParaRPr>
          </a:p>
        </p:txBody>
      </p:sp>
      <p:pic>
        <p:nvPicPr>
          <p:cNvPr id="4" name="Picture 3">
            <a:extLst>
              <a:ext uri="{FF2B5EF4-FFF2-40B4-BE49-F238E27FC236}">
                <a16:creationId xmlns:a16="http://schemas.microsoft.com/office/drawing/2014/main" id="{18EBDE8F-0A93-4D44-8C23-DE83187F7564}"/>
              </a:ext>
            </a:extLst>
          </p:cNvPr>
          <p:cNvPicPr>
            <a:picLocks noChangeAspect="1"/>
          </p:cNvPicPr>
          <p:nvPr/>
        </p:nvPicPr>
        <p:blipFill>
          <a:blip r:embed="rId2"/>
          <a:stretch>
            <a:fillRect/>
          </a:stretch>
        </p:blipFill>
        <p:spPr>
          <a:xfrm>
            <a:off x="457200" y="2453428"/>
            <a:ext cx="4543426" cy="4833197"/>
          </a:xfrm>
          <a:prstGeom prst="rect">
            <a:avLst/>
          </a:prstGeom>
        </p:spPr>
      </p:pic>
      <p:sp>
        <p:nvSpPr>
          <p:cNvPr id="5" name="Rectangle 4">
            <a:extLst>
              <a:ext uri="{FF2B5EF4-FFF2-40B4-BE49-F238E27FC236}">
                <a16:creationId xmlns:a16="http://schemas.microsoft.com/office/drawing/2014/main" id="{72DC3EA2-EF6E-43B0-9609-8192BB869F7C}"/>
              </a:ext>
            </a:extLst>
          </p:cNvPr>
          <p:cNvSpPr/>
          <p:nvPr/>
        </p:nvSpPr>
        <p:spPr>
          <a:xfrm>
            <a:off x="457200" y="7395266"/>
            <a:ext cx="5695950" cy="1754326"/>
          </a:xfrm>
          <a:prstGeom prst="rect">
            <a:avLst/>
          </a:prstGeom>
        </p:spPr>
        <p:txBody>
          <a:bodyPr wrap="square">
            <a:spAutoFit/>
          </a:bodyPr>
          <a:lstStyle/>
          <a:p>
            <a:r>
              <a:rPr lang="en-US" b="1">
                <a:solidFill>
                  <a:srgbClr val="282E33"/>
                </a:solidFill>
                <a:latin typeface="Noto Sans"/>
              </a:rPr>
              <a:t>Instructions</a:t>
            </a:r>
          </a:p>
          <a:p>
            <a:pPr>
              <a:buFont typeface="+mj-lt"/>
              <a:buAutoNum type="arabicPeriod"/>
            </a:pPr>
            <a:r>
              <a:rPr lang="en-US">
                <a:solidFill>
                  <a:srgbClr val="282E33"/>
                </a:solidFill>
                <a:latin typeface="Noto Sans"/>
              </a:rPr>
              <a:t>Launch the built-in Code Editor and follow the tutorial to make the simple game.</a:t>
            </a:r>
          </a:p>
          <a:p>
            <a:pPr>
              <a:buFont typeface="+mj-lt"/>
              <a:buAutoNum type="arabicPeriod"/>
            </a:pPr>
            <a:r>
              <a:rPr lang="en-US">
                <a:solidFill>
                  <a:srgbClr val="282E33"/>
                </a:solidFill>
                <a:latin typeface="Noto Sans"/>
              </a:rPr>
              <a:t>Remember to save your progress so that you can work on it later. Access your work from here or from "My Projects" in your Tynker account.</a:t>
            </a:r>
            <a:endParaRPr lang="en-US" b="0" i="0">
              <a:solidFill>
                <a:srgbClr val="282E33"/>
              </a:solidFill>
              <a:effectLst/>
              <a:latin typeface="Noto Sans"/>
            </a:endParaRPr>
          </a:p>
        </p:txBody>
      </p:sp>
    </p:spTree>
    <p:extLst>
      <p:ext uri="{BB962C8B-B14F-4D97-AF65-F5344CB8AC3E}">
        <p14:creationId xmlns:p14="http://schemas.microsoft.com/office/powerpoint/2010/main" val="1006655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C06C12-D08E-41E3-9F15-DB6DFCF12056}"/>
              </a:ext>
            </a:extLst>
          </p:cNvPr>
          <p:cNvSpPr/>
          <p:nvPr/>
        </p:nvSpPr>
        <p:spPr>
          <a:xfrm>
            <a:off x="2673086" y="215384"/>
            <a:ext cx="1111779" cy="461665"/>
          </a:xfrm>
          <a:prstGeom prst="rect">
            <a:avLst/>
          </a:prstGeom>
        </p:spPr>
        <p:txBody>
          <a:bodyPr wrap="none">
            <a:spAutoFit/>
          </a:bodyPr>
          <a:lstStyle/>
          <a:p>
            <a:pPr algn="ctr"/>
            <a:r>
              <a:rPr lang="en-IN" sz="2400" b="1">
                <a:solidFill>
                  <a:srgbClr val="9B3D4E"/>
                </a:solidFill>
                <a:latin typeface="Noto Sans"/>
              </a:rPr>
              <a:t>Review</a:t>
            </a:r>
            <a:endParaRPr lang="en-IN" sz="2400" b="1" i="0">
              <a:solidFill>
                <a:srgbClr val="9B3D4E"/>
              </a:solidFill>
              <a:effectLst/>
              <a:latin typeface="Noto Sans"/>
            </a:endParaRPr>
          </a:p>
        </p:txBody>
      </p:sp>
      <p:sp>
        <p:nvSpPr>
          <p:cNvPr id="4" name="Rectangle 3">
            <a:extLst>
              <a:ext uri="{FF2B5EF4-FFF2-40B4-BE49-F238E27FC236}">
                <a16:creationId xmlns:a16="http://schemas.microsoft.com/office/drawing/2014/main" id="{63F9C1DB-D301-4CF1-A5B1-B824B6D4B29D}"/>
              </a:ext>
            </a:extLst>
          </p:cNvPr>
          <p:cNvSpPr/>
          <p:nvPr/>
        </p:nvSpPr>
        <p:spPr>
          <a:xfrm>
            <a:off x="352424" y="899369"/>
            <a:ext cx="6410325" cy="3231654"/>
          </a:xfrm>
          <a:prstGeom prst="rect">
            <a:avLst/>
          </a:prstGeom>
        </p:spPr>
        <p:txBody>
          <a:bodyPr wrap="square">
            <a:spAutoFit/>
          </a:bodyPr>
          <a:lstStyle/>
          <a:p>
            <a:r>
              <a:rPr lang="en-US"/>
              <a:t>Review what you have learned so far in this lesson. Read carefully because there's a Quiz coming up next!</a:t>
            </a:r>
          </a:p>
          <a:p>
            <a:endParaRPr lang="en-US"/>
          </a:p>
          <a:p>
            <a:r>
              <a:rPr lang="en-US" sz="2400" b="1"/>
              <a:t>Defining a Function</a:t>
            </a:r>
          </a:p>
          <a:p>
            <a:r>
              <a:rPr lang="en-US"/>
              <a:t>Function definitions begin with the keyword def followed by a function name and parentheses, and then a colon.</a:t>
            </a:r>
          </a:p>
          <a:p>
            <a:endParaRPr lang="en-US"/>
          </a:p>
          <a:p>
            <a:pPr marL="285750" indent="-285750">
              <a:buFont typeface="Wingdings" panose="05000000000000000000" pitchFamily="2" charset="2"/>
              <a:buChar char="§"/>
            </a:pPr>
            <a:r>
              <a:rPr lang="en-US"/>
              <a:t>The code segment within each function is indented.</a:t>
            </a:r>
          </a:p>
          <a:p>
            <a:pPr marL="285750" indent="-285750">
              <a:buFont typeface="Wingdings" panose="05000000000000000000" pitchFamily="2" charset="2"/>
              <a:buChar char="§"/>
            </a:pPr>
            <a:r>
              <a:rPr lang="en-US"/>
              <a:t>A return command exits a function and can pass a value back to the caller.</a:t>
            </a:r>
          </a:p>
          <a:p>
            <a:r>
              <a:rPr lang="en-US"/>
              <a:t>Here is an example of a function definition:</a:t>
            </a:r>
            <a:endParaRPr lang="en-IN"/>
          </a:p>
        </p:txBody>
      </p:sp>
      <p:sp>
        <p:nvSpPr>
          <p:cNvPr id="5" name="Rectangle 4">
            <a:extLst>
              <a:ext uri="{FF2B5EF4-FFF2-40B4-BE49-F238E27FC236}">
                <a16:creationId xmlns:a16="http://schemas.microsoft.com/office/drawing/2014/main" id="{D79701EF-06ED-492E-8132-F03360784FD0}"/>
              </a:ext>
            </a:extLst>
          </p:cNvPr>
          <p:cNvSpPr/>
          <p:nvPr/>
        </p:nvSpPr>
        <p:spPr>
          <a:xfrm>
            <a:off x="355865" y="4131023"/>
            <a:ext cx="3429000" cy="923330"/>
          </a:xfrm>
          <a:prstGeom prst="rect">
            <a:avLst/>
          </a:prstGeom>
        </p:spPr>
        <p:txBody>
          <a:bodyPr>
            <a:spAutoFit/>
          </a:bodyPr>
          <a:lstStyle/>
          <a:p>
            <a:r>
              <a:rPr lang="en-IN"/>
              <a:t>def function_name():</a:t>
            </a:r>
          </a:p>
          <a:p>
            <a:r>
              <a:rPr lang="en-IN"/>
              <a:t>    # commands</a:t>
            </a:r>
          </a:p>
          <a:p>
            <a:r>
              <a:rPr lang="en-IN"/>
              <a:t>    return</a:t>
            </a:r>
          </a:p>
        </p:txBody>
      </p:sp>
      <p:sp>
        <p:nvSpPr>
          <p:cNvPr id="6" name="Rectangle 5">
            <a:extLst>
              <a:ext uri="{FF2B5EF4-FFF2-40B4-BE49-F238E27FC236}">
                <a16:creationId xmlns:a16="http://schemas.microsoft.com/office/drawing/2014/main" id="{4A7A5D7B-95C5-4A98-A976-EA4BE384FDA8}"/>
              </a:ext>
            </a:extLst>
          </p:cNvPr>
          <p:cNvSpPr/>
          <p:nvPr/>
        </p:nvSpPr>
        <p:spPr>
          <a:xfrm>
            <a:off x="352424" y="5054353"/>
            <a:ext cx="6067426" cy="2862322"/>
          </a:xfrm>
          <a:prstGeom prst="rect">
            <a:avLst/>
          </a:prstGeom>
        </p:spPr>
        <p:txBody>
          <a:bodyPr wrap="square">
            <a:spAutoFit/>
          </a:bodyPr>
          <a:lstStyle/>
          <a:p>
            <a:r>
              <a:rPr lang="en-US" b="1">
                <a:solidFill>
                  <a:srgbClr val="282E33"/>
                </a:solidFill>
                <a:latin typeface="Noto Sans"/>
              </a:rPr>
              <a:t>Function Parameters</a:t>
            </a:r>
          </a:p>
          <a:p>
            <a:r>
              <a:rPr lang="en-US">
                <a:solidFill>
                  <a:srgbClr val="282E33"/>
                </a:solidFill>
                <a:latin typeface="Noto Sans"/>
              </a:rPr>
              <a:t>Functions can also be defined with parameters, which allow external information to be passed into functions.</a:t>
            </a:r>
          </a:p>
          <a:p>
            <a:endParaRPr lang="en-US">
              <a:solidFill>
                <a:srgbClr val="282E33"/>
              </a:solidFill>
              <a:latin typeface="Noto Sans"/>
            </a:endParaRPr>
          </a:p>
          <a:p>
            <a:r>
              <a:rPr lang="en-US">
                <a:solidFill>
                  <a:srgbClr val="282E33"/>
                </a:solidFill>
                <a:latin typeface="Noto Sans"/>
              </a:rPr>
              <a:t>Parameters are added within the parentheses of function definitions. Parameter names should be unique and separated with commas.</a:t>
            </a:r>
          </a:p>
          <a:p>
            <a:endParaRPr lang="en-US">
              <a:solidFill>
                <a:srgbClr val="282E33"/>
              </a:solidFill>
              <a:latin typeface="Noto Sans"/>
            </a:endParaRPr>
          </a:p>
          <a:p>
            <a:r>
              <a:rPr lang="en-US">
                <a:solidFill>
                  <a:srgbClr val="282E33"/>
                </a:solidFill>
                <a:latin typeface="Noto Sans"/>
              </a:rPr>
              <a:t>Here is an example of a function that takes three parameters and prints them out:</a:t>
            </a:r>
            <a:endParaRPr lang="en-US" b="0" i="0">
              <a:solidFill>
                <a:srgbClr val="282E33"/>
              </a:solidFill>
              <a:effectLst/>
              <a:latin typeface="Noto Sans"/>
            </a:endParaRPr>
          </a:p>
        </p:txBody>
      </p:sp>
      <p:sp>
        <p:nvSpPr>
          <p:cNvPr id="7" name="Rectangle 6">
            <a:extLst>
              <a:ext uri="{FF2B5EF4-FFF2-40B4-BE49-F238E27FC236}">
                <a16:creationId xmlns:a16="http://schemas.microsoft.com/office/drawing/2014/main" id="{5A6D9326-EE39-42A6-B508-2DE1DBFAC809}"/>
              </a:ext>
            </a:extLst>
          </p:cNvPr>
          <p:cNvSpPr/>
          <p:nvPr/>
        </p:nvSpPr>
        <p:spPr>
          <a:xfrm>
            <a:off x="873525" y="7916675"/>
            <a:ext cx="3429000" cy="1477328"/>
          </a:xfrm>
          <a:prstGeom prst="rect">
            <a:avLst/>
          </a:prstGeom>
        </p:spPr>
        <p:txBody>
          <a:bodyPr>
            <a:spAutoFit/>
          </a:bodyPr>
          <a:lstStyle/>
          <a:p>
            <a:r>
              <a:rPr lang="en-IN"/>
              <a:t>def function_name(parameter1, parameter2, parameter3):</a:t>
            </a:r>
          </a:p>
          <a:p>
            <a:r>
              <a:rPr lang="en-IN"/>
              <a:t>    print(parameter1)</a:t>
            </a:r>
          </a:p>
          <a:p>
            <a:r>
              <a:rPr lang="en-IN"/>
              <a:t>    print(parameter2)</a:t>
            </a:r>
          </a:p>
          <a:p>
            <a:r>
              <a:rPr lang="en-IN"/>
              <a:t>    print(parameter3)</a:t>
            </a:r>
          </a:p>
        </p:txBody>
      </p:sp>
    </p:spTree>
    <p:extLst>
      <p:ext uri="{BB962C8B-B14F-4D97-AF65-F5344CB8AC3E}">
        <p14:creationId xmlns:p14="http://schemas.microsoft.com/office/powerpoint/2010/main" val="2234630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1ECB6E-696F-4F86-8099-9394FBA16809}"/>
              </a:ext>
            </a:extLst>
          </p:cNvPr>
          <p:cNvSpPr/>
          <p:nvPr/>
        </p:nvSpPr>
        <p:spPr>
          <a:xfrm>
            <a:off x="409575" y="371118"/>
            <a:ext cx="6267450" cy="3970318"/>
          </a:xfrm>
          <a:prstGeom prst="rect">
            <a:avLst/>
          </a:prstGeom>
        </p:spPr>
        <p:txBody>
          <a:bodyPr wrap="square">
            <a:spAutoFit/>
          </a:bodyPr>
          <a:lstStyle/>
          <a:p>
            <a:r>
              <a:rPr lang="en-US" b="1">
                <a:solidFill>
                  <a:srgbClr val="282E33"/>
                </a:solidFill>
                <a:latin typeface="Noto Sans"/>
              </a:rPr>
              <a:t>Function Scope</a:t>
            </a:r>
          </a:p>
          <a:p>
            <a:r>
              <a:rPr lang="en-US">
                <a:solidFill>
                  <a:srgbClr val="282E33"/>
                </a:solidFill>
                <a:latin typeface="Noto Sans"/>
              </a:rPr>
              <a:t>A scope defines the visibility of an identifier (a variable or function). You only need to know two levels of scope: </a:t>
            </a:r>
            <a:r>
              <a:rPr lang="en-US" b="1">
                <a:solidFill>
                  <a:srgbClr val="282E33"/>
                </a:solidFill>
                <a:latin typeface="Noto Sans"/>
              </a:rPr>
              <a:t>global</a:t>
            </a:r>
            <a:r>
              <a:rPr lang="en-US">
                <a:solidFill>
                  <a:srgbClr val="282E33"/>
                </a:solidFill>
                <a:latin typeface="Noto Sans"/>
              </a:rPr>
              <a:t> and </a:t>
            </a:r>
            <a:r>
              <a:rPr lang="en-US" b="1">
                <a:solidFill>
                  <a:srgbClr val="282E33"/>
                </a:solidFill>
                <a:latin typeface="Noto Sans"/>
              </a:rPr>
              <a:t>local</a:t>
            </a:r>
            <a:r>
              <a:rPr lang="en-US">
                <a:solidFill>
                  <a:srgbClr val="282E33"/>
                </a:solidFill>
                <a:latin typeface="Noto Sans"/>
              </a:rPr>
              <a:t>.</a:t>
            </a:r>
          </a:p>
          <a:p>
            <a:endParaRPr lang="en-US">
              <a:solidFill>
                <a:srgbClr val="282E33"/>
              </a:solidFill>
              <a:latin typeface="Noto Sans"/>
            </a:endParaRPr>
          </a:p>
          <a:p>
            <a:r>
              <a:rPr lang="en-US" b="1">
                <a:solidFill>
                  <a:srgbClr val="4F4F4F"/>
                </a:solidFill>
                <a:latin typeface="Noto Sans"/>
              </a:rPr>
              <a:t>Global Scope</a:t>
            </a:r>
          </a:p>
          <a:p>
            <a:r>
              <a:rPr lang="en-US">
                <a:solidFill>
                  <a:srgbClr val="282E33"/>
                </a:solidFill>
                <a:latin typeface="Noto Sans"/>
              </a:rPr>
              <a:t>Identifiers defined in global scope can be seen by all of the program. All identifiers defined outside of functions are in global scope.</a:t>
            </a:r>
          </a:p>
          <a:p>
            <a:endParaRPr lang="en-US">
              <a:solidFill>
                <a:srgbClr val="282E33"/>
              </a:solidFill>
              <a:latin typeface="Noto Sans"/>
            </a:endParaRPr>
          </a:p>
          <a:p>
            <a:r>
              <a:rPr lang="en-US" b="1">
                <a:solidFill>
                  <a:srgbClr val="4F4F4F"/>
                </a:solidFill>
                <a:latin typeface="Noto Sans"/>
              </a:rPr>
              <a:t>Local Scope</a:t>
            </a:r>
          </a:p>
          <a:p>
            <a:r>
              <a:rPr lang="en-US">
                <a:solidFill>
                  <a:srgbClr val="282E33"/>
                </a:solidFill>
                <a:latin typeface="Noto Sans"/>
              </a:rPr>
              <a:t>Identifiers defined inside functions are in local scope and can only be seen by code of the same scope. A variable defined inside a function cannot be accessed outside of that function.</a:t>
            </a:r>
            <a:endParaRPr lang="en-US" b="0" i="0">
              <a:solidFill>
                <a:srgbClr val="282E33"/>
              </a:solidFill>
              <a:effectLst/>
              <a:latin typeface="Noto Sans"/>
            </a:endParaRPr>
          </a:p>
        </p:txBody>
      </p:sp>
      <p:sp>
        <p:nvSpPr>
          <p:cNvPr id="4" name="Rectangle 3">
            <a:extLst>
              <a:ext uri="{FF2B5EF4-FFF2-40B4-BE49-F238E27FC236}">
                <a16:creationId xmlns:a16="http://schemas.microsoft.com/office/drawing/2014/main" id="{01CE4F99-0A6E-4B26-B921-DE751D637339}"/>
              </a:ext>
            </a:extLst>
          </p:cNvPr>
          <p:cNvSpPr/>
          <p:nvPr/>
        </p:nvSpPr>
        <p:spPr>
          <a:xfrm>
            <a:off x="333374" y="4354920"/>
            <a:ext cx="6267449" cy="2585323"/>
          </a:xfrm>
          <a:prstGeom prst="rect">
            <a:avLst/>
          </a:prstGeom>
        </p:spPr>
        <p:txBody>
          <a:bodyPr wrap="square">
            <a:spAutoFit/>
          </a:bodyPr>
          <a:lstStyle/>
          <a:p>
            <a:r>
              <a:rPr lang="en-US" b="1"/>
              <a:t>The onkey() Function</a:t>
            </a:r>
          </a:p>
          <a:p>
            <a:r>
              <a:rPr lang="en-US"/>
              <a:t>The turtle screen has a method called onkey() that allows you to program a function to respond to any key.</a:t>
            </a:r>
          </a:p>
          <a:p>
            <a:endParaRPr lang="en-US"/>
          </a:p>
          <a:p>
            <a:r>
              <a:rPr lang="en-US"/>
              <a:t>onkey() takes two parameters:</a:t>
            </a:r>
          </a:p>
          <a:p>
            <a:r>
              <a:rPr lang="en-US"/>
              <a:t>The first parameter is the function you want to perform in response to the key press.</a:t>
            </a:r>
          </a:p>
          <a:p>
            <a:r>
              <a:rPr lang="en-US"/>
              <a:t>The second parameter requires a string of the key name. Some examples of valid names are: "Space", "a", "w", or "Up".</a:t>
            </a:r>
            <a:endParaRPr lang="en-IN"/>
          </a:p>
        </p:txBody>
      </p:sp>
      <p:sp>
        <p:nvSpPr>
          <p:cNvPr id="6" name="Rectangle 5">
            <a:extLst>
              <a:ext uri="{FF2B5EF4-FFF2-40B4-BE49-F238E27FC236}">
                <a16:creationId xmlns:a16="http://schemas.microsoft.com/office/drawing/2014/main" id="{BC04418A-EA6B-4C1D-A829-2A63DDCC719E}"/>
              </a:ext>
            </a:extLst>
          </p:cNvPr>
          <p:cNvSpPr/>
          <p:nvPr/>
        </p:nvSpPr>
        <p:spPr>
          <a:xfrm>
            <a:off x="257177" y="6953727"/>
            <a:ext cx="6524626" cy="2862322"/>
          </a:xfrm>
          <a:prstGeom prst="rect">
            <a:avLst/>
          </a:prstGeom>
        </p:spPr>
        <p:txBody>
          <a:bodyPr wrap="square">
            <a:spAutoFit/>
          </a:bodyPr>
          <a:lstStyle/>
          <a:p>
            <a:r>
              <a:rPr lang="en-US" b="1"/>
              <a:t>The ontimer() Function</a:t>
            </a:r>
          </a:p>
          <a:p>
            <a:r>
              <a:rPr lang="en-US"/>
              <a:t>The turtle screen has a function called ontimer() that allows code to be called on a timer.</a:t>
            </a:r>
          </a:p>
          <a:p>
            <a:endParaRPr lang="en-US"/>
          </a:p>
          <a:p>
            <a:r>
              <a:rPr lang="en-US"/>
              <a:t>ontimer() takes two parameters:</a:t>
            </a:r>
          </a:p>
          <a:p>
            <a:endParaRPr lang="en-US"/>
          </a:p>
          <a:p>
            <a:r>
              <a:rPr lang="en-US"/>
              <a:t>The first parameter is the function you want to perform.</a:t>
            </a:r>
          </a:p>
          <a:p>
            <a:r>
              <a:rPr lang="en-US"/>
              <a:t>The second is the time (in milliseconds) the function will wait before executing. Since it takes milliseconds, you would need to put 1000 in order to wait one second.</a:t>
            </a:r>
            <a:endParaRPr lang="en-IN"/>
          </a:p>
        </p:txBody>
      </p:sp>
    </p:spTree>
    <p:extLst>
      <p:ext uri="{BB962C8B-B14F-4D97-AF65-F5344CB8AC3E}">
        <p14:creationId xmlns:p14="http://schemas.microsoft.com/office/powerpoint/2010/main" val="552781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A4F347-1F3C-4842-9836-6D866008A7A1}"/>
              </a:ext>
            </a:extLst>
          </p:cNvPr>
          <p:cNvSpPr/>
          <p:nvPr/>
        </p:nvSpPr>
        <p:spPr>
          <a:xfrm>
            <a:off x="371475" y="596890"/>
            <a:ext cx="6286500" cy="2308324"/>
          </a:xfrm>
          <a:prstGeom prst="rect">
            <a:avLst/>
          </a:prstGeom>
        </p:spPr>
        <p:txBody>
          <a:bodyPr wrap="square">
            <a:spAutoFit/>
          </a:bodyPr>
          <a:lstStyle/>
          <a:p>
            <a:r>
              <a:rPr lang="en-US" b="1"/>
              <a:t>The listen() Function</a:t>
            </a:r>
          </a:p>
          <a:p>
            <a:r>
              <a:rPr lang="en-US"/>
              <a:t>You must activate the turtle screen's listener by calling its listen() method. This is required in order for any of the onkey() or ontimer() methods to take effect.</a:t>
            </a:r>
          </a:p>
          <a:p>
            <a:endParaRPr lang="en-US"/>
          </a:p>
          <a:p>
            <a:pPr marL="285750" indent="-285750">
              <a:buFont typeface="Wingdings" panose="05000000000000000000" pitchFamily="2" charset="2"/>
              <a:buChar char="§"/>
            </a:pPr>
            <a:r>
              <a:rPr lang="en-US"/>
              <a:t>The listen() method does not require a parameter.</a:t>
            </a:r>
          </a:p>
          <a:p>
            <a:pPr marL="285750" indent="-285750">
              <a:buFont typeface="Wingdings" panose="05000000000000000000" pitchFamily="2" charset="2"/>
              <a:buChar char="§"/>
            </a:pPr>
            <a:r>
              <a:rPr lang="en-US"/>
              <a:t>listen() only needs to be called once to activate a turtle screen's listener.</a:t>
            </a:r>
            <a:endParaRPr lang="en-IN"/>
          </a:p>
        </p:txBody>
      </p:sp>
    </p:spTree>
    <p:extLst>
      <p:ext uri="{BB962C8B-B14F-4D97-AF65-F5344CB8AC3E}">
        <p14:creationId xmlns:p14="http://schemas.microsoft.com/office/powerpoint/2010/main" val="488757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A3B130-C1EC-4CAB-BD36-A151860FD5AB}"/>
              </a:ext>
            </a:extLst>
          </p:cNvPr>
          <p:cNvSpPr/>
          <p:nvPr/>
        </p:nvSpPr>
        <p:spPr>
          <a:xfrm>
            <a:off x="457199" y="561886"/>
            <a:ext cx="5943601" cy="1384995"/>
          </a:xfrm>
          <a:prstGeom prst="rect">
            <a:avLst/>
          </a:prstGeom>
        </p:spPr>
        <p:txBody>
          <a:bodyPr wrap="square">
            <a:spAutoFit/>
          </a:bodyPr>
          <a:lstStyle/>
          <a:p>
            <a:pPr algn="ctr"/>
            <a:r>
              <a:rPr lang="en-US" sz="2400" b="1">
                <a:solidFill>
                  <a:srgbClr val="9B3D4E"/>
                </a:solidFill>
                <a:latin typeface="Noto Sans"/>
              </a:rPr>
              <a:t>Quiz</a:t>
            </a:r>
          </a:p>
          <a:p>
            <a:pPr algn="ctr"/>
            <a:endParaRPr lang="en-US" sz="2400" b="1">
              <a:solidFill>
                <a:srgbClr val="9B3D4E"/>
              </a:solidFill>
              <a:latin typeface="Noto Sans"/>
            </a:endParaRPr>
          </a:p>
          <a:p>
            <a:r>
              <a:rPr lang="en-US">
                <a:solidFill>
                  <a:srgbClr val="282E33"/>
                </a:solidFill>
                <a:latin typeface="-apple-system"/>
              </a:rPr>
              <a:t>Take a quiz that tests your knowledge on everything you have learned in this chapter.</a:t>
            </a:r>
            <a:endParaRPr lang="en-US" b="0" i="0">
              <a:solidFill>
                <a:srgbClr val="282E33"/>
              </a:solidFill>
              <a:effectLst/>
              <a:latin typeface="-apple-system"/>
            </a:endParaRPr>
          </a:p>
        </p:txBody>
      </p:sp>
      <p:sp>
        <p:nvSpPr>
          <p:cNvPr id="3" name="Rectangle 2">
            <a:extLst>
              <a:ext uri="{FF2B5EF4-FFF2-40B4-BE49-F238E27FC236}">
                <a16:creationId xmlns:a16="http://schemas.microsoft.com/office/drawing/2014/main" id="{8352AFE5-9733-4566-B1D3-D99DB71D4B12}"/>
              </a:ext>
            </a:extLst>
          </p:cNvPr>
          <p:cNvSpPr/>
          <p:nvPr/>
        </p:nvSpPr>
        <p:spPr>
          <a:xfrm>
            <a:off x="457199" y="2199412"/>
            <a:ext cx="5724526" cy="1477328"/>
          </a:xfrm>
          <a:prstGeom prst="rect">
            <a:avLst/>
          </a:prstGeom>
        </p:spPr>
        <p:txBody>
          <a:bodyPr wrap="square">
            <a:spAutoFit/>
          </a:bodyPr>
          <a:lstStyle/>
          <a:p>
            <a:r>
              <a:rPr lang="en-IN" b="1"/>
              <a:t>1. What is the keyword used to start a function definition?</a:t>
            </a:r>
          </a:p>
          <a:p>
            <a:pPr marL="285750" indent="-285750">
              <a:buFont typeface="Courier New" panose="02070309020205020404" pitchFamily="49" charset="0"/>
              <a:buChar char="o"/>
            </a:pPr>
            <a:r>
              <a:rPr lang="en-IN"/>
              <a:t>function</a:t>
            </a:r>
          </a:p>
          <a:p>
            <a:pPr marL="285750" indent="-285750">
              <a:buFont typeface="Courier New" panose="02070309020205020404" pitchFamily="49" charset="0"/>
              <a:buChar char="o"/>
            </a:pPr>
            <a:r>
              <a:rPr lang="en-IN"/>
              <a:t>def</a:t>
            </a:r>
          </a:p>
          <a:p>
            <a:pPr marL="285750" indent="-285750">
              <a:buFont typeface="Courier New" panose="02070309020205020404" pitchFamily="49" charset="0"/>
              <a:buChar char="o"/>
            </a:pPr>
            <a:r>
              <a:rPr lang="en-IN"/>
              <a:t>create</a:t>
            </a:r>
          </a:p>
          <a:p>
            <a:pPr marL="285750" indent="-285750">
              <a:buFont typeface="Courier New" panose="02070309020205020404" pitchFamily="49" charset="0"/>
              <a:buChar char="o"/>
            </a:pPr>
            <a:r>
              <a:rPr lang="en-IN"/>
              <a:t>abracadabra</a:t>
            </a:r>
          </a:p>
        </p:txBody>
      </p:sp>
      <p:sp>
        <p:nvSpPr>
          <p:cNvPr id="4" name="Rectangle 3">
            <a:extLst>
              <a:ext uri="{FF2B5EF4-FFF2-40B4-BE49-F238E27FC236}">
                <a16:creationId xmlns:a16="http://schemas.microsoft.com/office/drawing/2014/main" id="{6D62D3D8-E7F1-48DB-8FAB-E5BC23C69470}"/>
              </a:ext>
            </a:extLst>
          </p:cNvPr>
          <p:cNvSpPr/>
          <p:nvPr/>
        </p:nvSpPr>
        <p:spPr>
          <a:xfrm>
            <a:off x="457199" y="3676740"/>
            <a:ext cx="5324476" cy="369332"/>
          </a:xfrm>
          <a:prstGeom prst="rect">
            <a:avLst/>
          </a:prstGeom>
        </p:spPr>
        <p:txBody>
          <a:bodyPr wrap="square">
            <a:spAutoFit/>
          </a:bodyPr>
          <a:lstStyle/>
          <a:p>
            <a:r>
              <a:rPr lang="en-US" b="1">
                <a:solidFill>
                  <a:srgbClr val="282E33"/>
                </a:solidFill>
                <a:latin typeface="-apple-system"/>
              </a:rPr>
              <a:t>2. What is the output of the following code?</a:t>
            </a:r>
            <a:endParaRPr lang="en-IN"/>
          </a:p>
        </p:txBody>
      </p:sp>
      <p:sp>
        <p:nvSpPr>
          <p:cNvPr id="6" name="Rectangle 5">
            <a:extLst>
              <a:ext uri="{FF2B5EF4-FFF2-40B4-BE49-F238E27FC236}">
                <a16:creationId xmlns:a16="http://schemas.microsoft.com/office/drawing/2014/main" id="{97F0B2E6-E419-40A4-9C13-B8B2D79FC1A5}"/>
              </a:ext>
            </a:extLst>
          </p:cNvPr>
          <p:cNvSpPr/>
          <p:nvPr/>
        </p:nvSpPr>
        <p:spPr>
          <a:xfrm>
            <a:off x="619125" y="4046072"/>
            <a:ext cx="3429000" cy="1477328"/>
          </a:xfrm>
          <a:prstGeom prst="rect">
            <a:avLst/>
          </a:prstGeom>
        </p:spPr>
        <p:txBody>
          <a:bodyPr>
            <a:spAutoFit/>
          </a:bodyPr>
          <a:lstStyle/>
          <a:p>
            <a:r>
              <a:rPr lang="en-IN"/>
              <a:t>i = 0</a:t>
            </a:r>
          </a:p>
          <a:p>
            <a:r>
              <a:rPr lang="en-IN"/>
              <a:t>def inc():</a:t>
            </a:r>
          </a:p>
          <a:p>
            <a:r>
              <a:rPr lang="en-IN"/>
              <a:t>    i = i + 1</a:t>
            </a:r>
          </a:p>
          <a:p>
            <a:r>
              <a:rPr lang="en-IN"/>
              <a:t>    print(i)</a:t>
            </a:r>
          </a:p>
          <a:p>
            <a:r>
              <a:rPr lang="en-IN"/>
              <a:t>inc()</a:t>
            </a:r>
          </a:p>
        </p:txBody>
      </p:sp>
      <p:sp>
        <p:nvSpPr>
          <p:cNvPr id="7" name="Rectangle 6">
            <a:extLst>
              <a:ext uri="{FF2B5EF4-FFF2-40B4-BE49-F238E27FC236}">
                <a16:creationId xmlns:a16="http://schemas.microsoft.com/office/drawing/2014/main" id="{5DAA8BC5-1A28-4214-A4E1-705849E59A2B}"/>
              </a:ext>
            </a:extLst>
          </p:cNvPr>
          <p:cNvSpPr/>
          <p:nvPr/>
        </p:nvSpPr>
        <p:spPr>
          <a:xfrm>
            <a:off x="504824" y="5493725"/>
            <a:ext cx="3762376" cy="1200329"/>
          </a:xfrm>
          <a:prstGeom prst="rect">
            <a:avLst/>
          </a:prstGeom>
        </p:spPr>
        <p:txBody>
          <a:bodyPr wrap="square">
            <a:spAutoFit/>
          </a:bodyPr>
          <a:lstStyle/>
          <a:p>
            <a:pPr marL="285750" indent="-285750">
              <a:buFont typeface="Courier New" panose="02070309020205020404" pitchFamily="49" charset="0"/>
              <a:buChar char="o"/>
            </a:pPr>
            <a:r>
              <a:rPr lang="en-IN"/>
              <a:t>1</a:t>
            </a:r>
          </a:p>
          <a:p>
            <a:pPr marL="285750" indent="-285750">
              <a:buFont typeface="Courier New" panose="02070309020205020404" pitchFamily="49" charset="0"/>
              <a:buChar char="o"/>
            </a:pPr>
            <a:r>
              <a:rPr lang="en-IN"/>
              <a:t>0</a:t>
            </a:r>
          </a:p>
          <a:p>
            <a:pPr marL="285750" indent="-285750">
              <a:buFont typeface="Courier New" panose="02070309020205020404" pitchFamily="49" charset="0"/>
              <a:buChar char="o"/>
            </a:pPr>
            <a:r>
              <a:rPr lang="en-IN"/>
              <a:t>Nothing, it will produce an error.</a:t>
            </a:r>
          </a:p>
          <a:p>
            <a:pPr marL="285750" indent="-285750">
              <a:buFont typeface="Courier New" panose="02070309020205020404" pitchFamily="49" charset="0"/>
              <a:buChar char="o"/>
            </a:pPr>
            <a:r>
              <a:rPr lang="en-IN"/>
              <a:t>Undefined</a:t>
            </a:r>
          </a:p>
        </p:txBody>
      </p:sp>
      <p:sp>
        <p:nvSpPr>
          <p:cNvPr id="8" name="Rectangle 7">
            <a:extLst>
              <a:ext uri="{FF2B5EF4-FFF2-40B4-BE49-F238E27FC236}">
                <a16:creationId xmlns:a16="http://schemas.microsoft.com/office/drawing/2014/main" id="{A7B8934C-BBD3-4753-A6BA-2B4972862B30}"/>
              </a:ext>
            </a:extLst>
          </p:cNvPr>
          <p:cNvSpPr/>
          <p:nvPr/>
        </p:nvSpPr>
        <p:spPr>
          <a:xfrm>
            <a:off x="333374" y="6786387"/>
            <a:ext cx="5781676" cy="369332"/>
          </a:xfrm>
          <a:prstGeom prst="rect">
            <a:avLst/>
          </a:prstGeom>
        </p:spPr>
        <p:txBody>
          <a:bodyPr wrap="square">
            <a:spAutoFit/>
          </a:bodyPr>
          <a:lstStyle/>
          <a:p>
            <a:r>
              <a:rPr lang="en-US" b="1">
                <a:solidFill>
                  <a:srgbClr val="282E33"/>
                </a:solidFill>
                <a:latin typeface="-apple-system"/>
              </a:rPr>
              <a:t>3. Why does the following code not print anything?</a:t>
            </a:r>
            <a:endParaRPr lang="en-IN"/>
          </a:p>
        </p:txBody>
      </p:sp>
      <p:sp>
        <p:nvSpPr>
          <p:cNvPr id="9" name="Rectangle 8">
            <a:extLst>
              <a:ext uri="{FF2B5EF4-FFF2-40B4-BE49-F238E27FC236}">
                <a16:creationId xmlns:a16="http://schemas.microsoft.com/office/drawing/2014/main" id="{5F16C861-B0F9-4BD3-AD75-CF405E5654A6}"/>
              </a:ext>
            </a:extLst>
          </p:cNvPr>
          <p:cNvSpPr/>
          <p:nvPr/>
        </p:nvSpPr>
        <p:spPr>
          <a:xfrm>
            <a:off x="504824" y="7155719"/>
            <a:ext cx="3429000" cy="923330"/>
          </a:xfrm>
          <a:prstGeom prst="rect">
            <a:avLst/>
          </a:prstGeom>
        </p:spPr>
        <p:txBody>
          <a:bodyPr>
            <a:spAutoFit/>
          </a:bodyPr>
          <a:lstStyle/>
          <a:p>
            <a:r>
              <a:rPr lang="en-IN"/>
              <a:t>i = "hello world"</a:t>
            </a:r>
          </a:p>
          <a:p>
            <a:r>
              <a:rPr lang="en-IN"/>
              <a:t>def print_hello_world():</a:t>
            </a:r>
          </a:p>
          <a:p>
            <a:r>
              <a:rPr lang="en-IN"/>
              <a:t>    print(i)</a:t>
            </a:r>
          </a:p>
        </p:txBody>
      </p:sp>
      <p:sp>
        <p:nvSpPr>
          <p:cNvPr id="10" name="Rectangle 9">
            <a:extLst>
              <a:ext uri="{FF2B5EF4-FFF2-40B4-BE49-F238E27FC236}">
                <a16:creationId xmlns:a16="http://schemas.microsoft.com/office/drawing/2014/main" id="{1A0D586F-DA7B-43AD-9D08-48848347118F}"/>
              </a:ext>
            </a:extLst>
          </p:cNvPr>
          <p:cNvSpPr/>
          <p:nvPr/>
        </p:nvSpPr>
        <p:spPr>
          <a:xfrm>
            <a:off x="347662" y="8079049"/>
            <a:ext cx="5943600" cy="1200329"/>
          </a:xfrm>
          <a:prstGeom prst="rect">
            <a:avLst/>
          </a:prstGeom>
        </p:spPr>
        <p:txBody>
          <a:bodyPr wrap="square">
            <a:spAutoFit/>
          </a:bodyPr>
          <a:lstStyle/>
          <a:p>
            <a:pPr marL="285750" indent="-285750">
              <a:buFont typeface="Courier New" panose="02070309020205020404" pitchFamily="49" charset="0"/>
              <a:buChar char="o"/>
            </a:pPr>
            <a:r>
              <a:rPr lang="en-IN"/>
              <a:t>The variable i does not contain the string 'hello world.'</a:t>
            </a:r>
          </a:p>
          <a:p>
            <a:pPr marL="285750" indent="-285750">
              <a:buFont typeface="Courier New" panose="02070309020205020404" pitchFamily="49" charset="0"/>
              <a:buChar char="o"/>
            </a:pPr>
            <a:r>
              <a:rPr lang="en-IN"/>
              <a:t>The function has not been called.</a:t>
            </a:r>
          </a:p>
          <a:p>
            <a:pPr marL="285750" indent="-285750">
              <a:buFont typeface="Courier New" panose="02070309020205020404" pitchFamily="49" charset="0"/>
              <a:buChar char="o"/>
            </a:pPr>
            <a:r>
              <a:rPr lang="en-IN"/>
              <a:t>You can not access a global variable inside a function.</a:t>
            </a:r>
          </a:p>
          <a:p>
            <a:pPr marL="285750" indent="-285750">
              <a:buFont typeface="Courier New" panose="02070309020205020404" pitchFamily="49" charset="0"/>
              <a:buChar char="o"/>
            </a:pPr>
            <a:r>
              <a:rPr lang="en-IN"/>
              <a:t>It will print 'hello world.'</a:t>
            </a:r>
          </a:p>
        </p:txBody>
      </p:sp>
    </p:spTree>
    <p:extLst>
      <p:ext uri="{BB962C8B-B14F-4D97-AF65-F5344CB8AC3E}">
        <p14:creationId xmlns:p14="http://schemas.microsoft.com/office/powerpoint/2010/main" val="3232030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8E9043-C64D-4552-8395-AF6D258E64C3}"/>
              </a:ext>
            </a:extLst>
          </p:cNvPr>
          <p:cNvSpPr/>
          <p:nvPr/>
        </p:nvSpPr>
        <p:spPr>
          <a:xfrm>
            <a:off x="544918" y="513655"/>
            <a:ext cx="6621426" cy="1477328"/>
          </a:xfrm>
          <a:prstGeom prst="rect">
            <a:avLst/>
          </a:prstGeom>
        </p:spPr>
        <p:txBody>
          <a:bodyPr wrap="square">
            <a:spAutoFit/>
          </a:bodyPr>
          <a:lstStyle/>
          <a:p>
            <a:r>
              <a:rPr lang="en-IN" b="1"/>
              <a:t>4. What goes into the first parameter of the onkey function?</a:t>
            </a:r>
          </a:p>
          <a:p>
            <a:pPr marL="285750" indent="-285750">
              <a:buFont typeface="Courier New" panose="02070309020205020404" pitchFamily="49" charset="0"/>
              <a:buChar char="o"/>
            </a:pPr>
            <a:r>
              <a:rPr lang="en-IN"/>
              <a:t>a function's name</a:t>
            </a:r>
          </a:p>
          <a:p>
            <a:pPr marL="285750" indent="-285750">
              <a:buFont typeface="Courier New" panose="02070309020205020404" pitchFamily="49" charset="0"/>
              <a:buChar char="o"/>
            </a:pPr>
            <a:r>
              <a:rPr lang="en-IN"/>
              <a:t>a string of the key</a:t>
            </a:r>
          </a:p>
          <a:p>
            <a:pPr marL="285750" indent="-285750">
              <a:buFont typeface="Courier New" panose="02070309020205020404" pitchFamily="49" charset="0"/>
              <a:buChar char="o"/>
            </a:pPr>
            <a:r>
              <a:rPr lang="en-IN"/>
              <a:t>onkey does not take any parameters</a:t>
            </a:r>
          </a:p>
          <a:p>
            <a:pPr marL="285750" indent="-285750">
              <a:buFont typeface="Courier New" panose="02070309020205020404" pitchFamily="49" charset="0"/>
              <a:buChar char="o"/>
            </a:pPr>
            <a:r>
              <a:rPr lang="en-IN"/>
              <a:t>a number</a:t>
            </a:r>
          </a:p>
        </p:txBody>
      </p:sp>
      <p:sp>
        <p:nvSpPr>
          <p:cNvPr id="3" name="Rectangle 2">
            <a:extLst>
              <a:ext uri="{FF2B5EF4-FFF2-40B4-BE49-F238E27FC236}">
                <a16:creationId xmlns:a16="http://schemas.microsoft.com/office/drawing/2014/main" id="{4692B628-37E2-4EFD-926F-0066B24E4982}"/>
              </a:ext>
            </a:extLst>
          </p:cNvPr>
          <p:cNvSpPr/>
          <p:nvPr/>
        </p:nvSpPr>
        <p:spPr>
          <a:xfrm>
            <a:off x="640611" y="2215968"/>
            <a:ext cx="6079165" cy="646331"/>
          </a:xfrm>
          <a:prstGeom prst="rect">
            <a:avLst/>
          </a:prstGeom>
        </p:spPr>
        <p:txBody>
          <a:bodyPr wrap="square">
            <a:spAutoFit/>
          </a:bodyPr>
          <a:lstStyle/>
          <a:p>
            <a:r>
              <a:rPr lang="en-US" b="1">
                <a:solidFill>
                  <a:srgbClr val="282E33"/>
                </a:solidFill>
                <a:latin typeface="-apple-system"/>
              </a:rPr>
              <a:t>5. Why does the following code not print 'Hello' when the space bar is pressed?</a:t>
            </a:r>
            <a:endParaRPr lang="en-IN"/>
          </a:p>
        </p:txBody>
      </p:sp>
      <p:sp>
        <p:nvSpPr>
          <p:cNvPr id="4" name="Rectangle 3">
            <a:extLst>
              <a:ext uri="{FF2B5EF4-FFF2-40B4-BE49-F238E27FC236}">
                <a16:creationId xmlns:a16="http://schemas.microsoft.com/office/drawing/2014/main" id="{28EBD757-06DE-4812-B46B-885FDB44AD83}"/>
              </a:ext>
            </a:extLst>
          </p:cNvPr>
          <p:cNvSpPr/>
          <p:nvPr/>
        </p:nvSpPr>
        <p:spPr>
          <a:xfrm>
            <a:off x="640611" y="2970326"/>
            <a:ext cx="3429000" cy="1477328"/>
          </a:xfrm>
          <a:prstGeom prst="rect">
            <a:avLst/>
          </a:prstGeom>
        </p:spPr>
        <p:txBody>
          <a:bodyPr>
            <a:spAutoFit/>
          </a:bodyPr>
          <a:lstStyle/>
          <a:p>
            <a:r>
              <a:rPr lang="en-IN"/>
              <a:t>def say():</a:t>
            </a:r>
          </a:p>
          <a:p>
            <a:r>
              <a:rPr lang="en-IN"/>
              <a:t>    print("Hello")</a:t>
            </a:r>
          </a:p>
          <a:p>
            <a:endParaRPr lang="en-IN"/>
          </a:p>
          <a:p>
            <a:r>
              <a:rPr lang="en-IN"/>
              <a:t>screen.onkey(say(), "Space")</a:t>
            </a:r>
          </a:p>
          <a:p>
            <a:r>
              <a:rPr lang="en-IN"/>
              <a:t>screen.listen()</a:t>
            </a:r>
          </a:p>
        </p:txBody>
      </p:sp>
      <p:sp>
        <p:nvSpPr>
          <p:cNvPr id="5" name="Rectangle 4">
            <a:extLst>
              <a:ext uri="{FF2B5EF4-FFF2-40B4-BE49-F238E27FC236}">
                <a16:creationId xmlns:a16="http://schemas.microsoft.com/office/drawing/2014/main" id="{484F1DF2-551C-4778-81C6-3985E2B87B28}"/>
              </a:ext>
            </a:extLst>
          </p:cNvPr>
          <p:cNvSpPr/>
          <p:nvPr/>
        </p:nvSpPr>
        <p:spPr>
          <a:xfrm>
            <a:off x="640611" y="4431519"/>
            <a:ext cx="5770822" cy="1477328"/>
          </a:xfrm>
          <a:prstGeom prst="rect">
            <a:avLst/>
          </a:prstGeom>
        </p:spPr>
        <p:txBody>
          <a:bodyPr wrap="square">
            <a:spAutoFit/>
          </a:bodyPr>
          <a:lstStyle/>
          <a:p>
            <a:pPr marL="285750" indent="-285750">
              <a:buFont typeface="Courier New" panose="02070309020205020404" pitchFamily="49" charset="0"/>
              <a:buChar char="o"/>
            </a:pPr>
            <a:r>
              <a:rPr lang="en-IN"/>
              <a:t>screen.listen is not a function</a:t>
            </a:r>
          </a:p>
          <a:p>
            <a:pPr marL="285750" indent="-285750">
              <a:buFont typeface="Courier New" panose="02070309020205020404" pitchFamily="49" charset="0"/>
              <a:buChar char="o"/>
            </a:pPr>
            <a:r>
              <a:rPr lang="en-IN"/>
              <a:t>The first parameter of onkey shouldn't include parentheses</a:t>
            </a:r>
          </a:p>
          <a:p>
            <a:pPr marL="285750" indent="-285750">
              <a:buFont typeface="Courier New" panose="02070309020205020404" pitchFamily="49" charset="0"/>
              <a:buChar char="o"/>
            </a:pPr>
            <a:r>
              <a:rPr lang="en-IN"/>
              <a:t>The second parameter does not take a string</a:t>
            </a:r>
          </a:p>
          <a:p>
            <a:pPr marL="285750" indent="-285750">
              <a:buFont typeface="Courier New" panose="02070309020205020404" pitchFamily="49" charset="0"/>
              <a:buChar char="o"/>
            </a:pPr>
            <a:r>
              <a:rPr lang="en-IN"/>
              <a:t>'say' is a keyword</a:t>
            </a:r>
          </a:p>
        </p:txBody>
      </p:sp>
      <p:sp>
        <p:nvSpPr>
          <p:cNvPr id="6" name="Rectangle 5">
            <a:extLst>
              <a:ext uri="{FF2B5EF4-FFF2-40B4-BE49-F238E27FC236}">
                <a16:creationId xmlns:a16="http://schemas.microsoft.com/office/drawing/2014/main" id="{6D8D0A55-46EE-49D3-B9C1-417FCA7C2EC5}"/>
              </a:ext>
            </a:extLst>
          </p:cNvPr>
          <p:cNvSpPr/>
          <p:nvPr/>
        </p:nvSpPr>
        <p:spPr>
          <a:xfrm>
            <a:off x="640611" y="6033009"/>
            <a:ext cx="5972840" cy="1477328"/>
          </a:xfrm>
          <a:prstGeom prst="rect">
            <a:avLst/>
          </a:prstGeom>
        </p:spPr>
        <p:txBody>
          <a:bodyPr wrap="square">
            <a:spAutoFit/>
          </a:bodyPr>
          <a:lstStyle/>
          <a:p>
            <a:r>
              <a:rPr lang="en-IN" b="1"/>
              <a:t>7. What is an advantage of using a function?</a:t>
            </a:r>
          </a:p>
          <a:p>
            <a:pPr marL="285750" indent="-285750">
              <a:buFont typeface="Courier New" panose="02070309020205020404" pitchFamily="49" charset="0"/>
              <a:buChar char="o"/>
            </a:pPr>
            <a:r>
              <a:rPr lang="en-IN"/>
              <a:t>It makes the code more modular and more readable.</a:t>
            </a:r>
          </a:p>
          <a:p>
            <a:pPr marL="285750" indent="-285750">
              <a:buFont typeface="Courier New" panose="02070309020205020404" pitchFamily="49" charset="0"/>
              <a:buChar char="o"/>
            </a:pPr>
            <a:r>
              <a:rPr lang="en-IN"/>
              <a:t>It makes you have less bugs.</a:t>
            </a:r>
          </a:p>
          <a:p>
            <a:pPr marL="285750" indent="-285750">
              <a:buFont typeface="Courier New" panose="02070309020205020404" pitchFamily="49" charset="0"/>
              <a:buChar char="o"/>
            </a:pPr>
            <a:r>
              <a:rPr lang="en-IN"/>
              <a:t> It makes code run faster.</a:t>
            </a:r>
          </a:p>
          <a:p>
            <a:pPr marL="285750" indent="-285750">
              <a:buFont typeface="Courier New" panose="02070309020205020404" pitchFamily="49" charset="0"/>
              <a:buChar char="o"/>
            </a:pPr>
            <a:r>
              <a:rPr lang="en-IN"/>
              <a:t>It has no advantages.</a:t>
            </a:r>
          </a:p>
        </p:txBody>
      </p:sp>
      <p:sp>
        <p:nvSpPr>
          <p:cNvPr id="7" name="Rectangle 6">
            <a:extLst>
              <a:ext uri="{FF2B5EF4-FFF2-40B4-BE49-F238E27FC236}">
                <a16:creationId xmlns:a16="http://schemas.microsoft.com/office/drawing/2014/main" id="{323D9677-D170-4CBA-8BC7-96296DE4F9AF}"/>
              </a:ext>
            </a:extLst>
          </p:cNvPr>
          <p:cNvSpPr/>
          <p:nvPr/>
        </p:nvSpPr>
        <p:spPr>
          <a:xfrm>
            <a:off x="709723" y="7634499"/>
            <a:ext cx="5632598" cy="1200329"/>
          </a:xfrm>
          <a:prstGeom prst="rect">
            <a:avLst/>
          </a:prstGeom>
        </p:spPr>
        <p:txBody>
          <a:bodyPr wrap="square">
            <a:spAutoFit/>
          </a:bodyPr>
          <a:lstStyle/>
          <a:p>
            <a:r>
              <a:rPr lang="en-IN" b="1"/>
              <a:t>8. True or False: All user defined functions can't have parameters.</a:t>
            </a:r>
          </a:p>
          <a:p>
            <a:pPr marL="285750" indent="-285750">
              <a:buFont typeface="Courier New" panose="02070309020205020404" pitchFamily="49" charset="0"/>
              <a:buChar char="o"/>
            </a:pPr>
            <a:r>
              <a:rPr lang="en-IN"/>
              <a:t>true</a:t>
            </a:r>
          </a:p>
          <a:p>
            <a:pPr marL="285750" indent="-285750">
              <a:buFont typeface="Courier New" panose="02070309020205020404" pitchFamily="49" charset="0"/>
              <a:buChar char="o"/>
            </a:pPr>
            <a:r>
              <a:rPr lang="en-IN"/>
              <a:t>false</a:t>
            </a:r>
          </a:p>
        </p:txBody>
      </p:sp>
    </p:spTree>
    <p:extLst>
      <p:ext uri="{BB962C8B-B14F-4D97-AF65-F5344CB8AC3E}">
        <p14:creationId xmlns:p14="http://schemas.microsoft.com/office/powerpoint/2010/main" val="3413526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19C2F3-A122-4D5B-B96F-83DC6FC3F4B4}"/>
              </a:ext>
            </a:extLst>
          </p:cNvPr>
          <p:cNvSpPr/>
          <p:nvPr/>
        </p:nvSpPr>
        <p:spPr>
          <a:xfrm>
            <a:off x="406695" y="578000"/>
            <a:ext cx="6451305" cy="1200329"/>
          </a:xfrm>
          <a:prstGeom prst="rect">
            <a:avLst/>
          </a:prstGeom>
        </p:spPr>
        <p:txBody>
          <a:bodyPr wrap="square">
            <a:spAutoFit/>
          </a:bodyPr>
          <a:lstStyle/>
          <a:p>
            <a:r>
              <a:rPr lang="en-IN" b="1"/>
              <a:t>9. True or False: Function names must follow the same naming rules as variables.</a:t>
            </a:r>
          </a:p>
          <a:p>
            <a:pPr marL="285750" indent="-285750">
              <a:buFont typeface="Courier New" panose="02070309020205020404" pitchFamily="49" charset="0"/>
              <a:buChar char="o"/>
            </a:pPr>
            <a:r>
              <a:rPr lang="en-IN"/>
              <a:t>true</a:t>
            </a:r>
          </a:p>
          <a:p>
            <a:pPr marL="285750" indent="-285750">
              <a:buFont typeface="Courier New" panose="02070309020205020404" pitchFamily="49" charset="0"/>
              <a:buChar char="o"/>
            </a:pPr>
            <a:r>
              <a:rPr lang="en-IN"/>
              <a:t>false</a:t>
            </a:r>
          </a:p>
        </p:txBody>
      </p:sp>
      <p:sp>
        <p:nvSpPr>
          <p:cNvPr id="3" name="Rectangle 2">
            <a:extLst>
              <a:ext uri="{FF2B5EF4-FFF2-40B4-BE49-F238E27FC236}">
                <a16:creationId xmlns:a16="http://schemas.microsoft.com/office/drawing/2014/main" id="{78CFD754-7B39-49A9-BF9C-87081F28D6BA}"/>
              </a:ext>
            </a:extLst>
          </p:cNvPr>
          <p:cNvSpPr/>
          <p:nvPr/>
        </p:nvSpPr>
        <p:spPr>
          <a:xfrm>
            <a:off x="406695" y="1992960"/>
            <a:ext cx="5632598" cy="369332"/>
          </a:xfrm>
          <a:prstGeom prst="rect">
            <a:avLst/>
          </a:prstGeom>
        </p:spPr>
        <p:txBody>
          <a:bodyPr wrap="square">
            <a:spAutoFit/>
          </a:bodyPr>
          <a:lstStyle/>
          <a:p>
            <a:r>
              <a:rPr lang="en-US" b="1">
                <a:solidFill>
                  <a:srgbClr val="282E33"/>
                </a:solidFill>
                <a:latin typeface="-apple-system"/>
              </a:rPr>
              <a:t>10. What is wrong with the following code?</a:t>
            </a:r>
            <a:endParaRPr lang="en-IN"/>
          </a:p>
        </p:txBody>
      </p:sp>
      <p:sp>
        <p:nvSpPr>
          <p:cNvPr id="4" name="Rectangle 3">
            <a:extLst>
              <a:ext uri="{FF2B5EF4-FFF2-40B4-BE49-F238E27FC236}">
                <a16:creationId xmlns:a16="http://schemas.microsoft.com/office/drawing/2014/main" id="{D1F22EF5-A43A-49A2-B91C-0B84587FD29B}"/>
              </a:ext>
            </a:extLst>
          </p:cNvPr>
          <p:cNvSpPr/>
          <p:nvPr/>
        </p:nvSpPr>
        <p:spPr>
          <a:xfrm>
            <a:off x="544918" y="2470873"/>
            <a:ext cx="3429000" cy="1200329"/>
          </a:xfrm>
          <a:prstGeom prst="rect">
            <a:avLst/>
          </a:prstGeom>
        </p:spPr>
        <p:txBody>
          <a:bodyPr>
            <a:spAutoFit/>
          </a:bodyPr>
          <a:lstStyle/>
          <a:p>
            <a:r>
              <a:rPr lang="en-IN"/>
              <a:t>def set_i():</a:t>
            </a:r>
          </a:p>
          <a:p>
            <a:r>
              <a:rPr lang="en-IN"/>
              <a:t>    i = 10</a:t>
            </a:r>
          </a:p>
          <a:p>
            <a:r>
              <a:rPr lang="en-IN"/>
              <a:t>set_i()</a:t>
            </a:r>
          </a:p>
          <a:p>
            <a:r>
              <a:rPr lang="en-IN"/>
              <a:t>print(i)</a:t>
            </a:r>
          </a:p>
        </p:txBody>
      </p:sp>
      <p:sp>
        <p:nvSpPr>
          <p:cNvPr id="5" name="Rectangle 4">
            <a:extLst>
              <a:ext uri="{FF2B5EF4-FFF2-40B4-BE49-F238E27FC236}">
                <a16:creationId xmlns:a16="http://schemas.microsoft.com/office/drawing/2014/main" id="{3938B05A-2B55-4E91-AAA9-B6B0243519A5}"/>
              </a:ext>
            </a:extLst>
          </p:cNvPr>
          <p:cNvSpPr/>
          <p:nvPr/>
        </p:nvSpPr>
        <p:spPr>
          <a:xfrm>
            <a:off x="406695" y="3779783"/>
            <a:ext cx="4058980" cy="1200329"/>
          </a:xfrm>
          <a:prstGeom prst="rect">
            <a:avLst/>
          </a:prstGeom>
        </p:spPr>
        <p:txBody>
          <a:bodyPr wrap="square">
            <a:spAutoFit/>
          </a:bodyPr>
          <a:lstStyle/>
          <a:p>
            <a:pPr marL="285750" indent="-285750">
              <a:buFont typeface="Courier New" panose="02070309020205020404" pitchFamily="49" charset="0"/>
              <a:buChar char="o"/>
            </a:pPr>
            <a:r>
              <a:rPr lang="en-IN"/>
              <a:t>The code is correct.</a:t>
            </a:r>
          </a:p>
          <a:p>
            <a:pPr marL="285750" indent="-285750">
              <a:buFont typeface="Courier New" panose="02070309020205020404" pitchFamily="49" charset="0"/>
              <a:buChar char="o"/>
            </a:pPr>
            <a:r>
              <a:rPr lang="en-IN"/>
              <a:t>'set_i' is not a valid function name.</a:t>
            </a:r>
          </a:p>
          <a:p>
            <a:pPr marL="285750" indent="-285750">
              <a:buFont typeface="Courier New" panose="02070309020205020404" pitchFamily="49" charset="0"/>
              <a:buChar char="o"/>
            </a:pPr>
            <a:r>
              <a:rPr lang="en-IN"/>
              <a:t>'i' must be a string to use print.</a:t>
            </a:r>
          </a:p>
          <a:p>
            <a:pPr marL="285750" indent="-285750">
              <a:buFont typeface="Courier New" panose="02070309020205020404" pitchFamily="49" charset="0"/>
              <a:buChar char="o"/>
            </a:pPr>
            <a:r>
              <a:rPr lang="en-IN"/>
              <a:t>'i' is not defined in global scope.</a:t>
            </a:r>
          </a:p>
        </p:txBody>
      </p:sp>
      <p:sp>
        <p:nvSpPr>
          <p:cNvPr id="6" name="Rectangle 5">
            <a:extLst>
              <a:ext uri="{FF2B5EF4-FFF2-40B4-BE49-F238E27FC236}">
                <a16:creationId xmlns:a16="http://schemas.microsoft.com/office/drawing/2014/main" id="{F08DA2B6-BA10-4FE2-8EEF-E3EF8DE086F4}"/>
              </a:ext>
            </a:extLst>
          </p:cNvPr>
          <p:cNvSpPr/>
          <p:nvPr/>
        </p:nvSpPr>
        <p:spPr>
          <a:xfrm>
            <a:off x="544917" y="5197274"/>
            <a:ext cx="6068533" cy="646331"/>
          </a:xfrm>
          <a:prstGeom prst="rect">
            <a:avLst/>
          </a:prstGeom>
        </p:spPr>
        <p:txBody>
          <a:bodyPr wrap="square">
            <a:spAutoFit/>
          </a:bodyPr>
          <a:lstStyle/>
          <a:p>
            <a:r>
              <a:rPr lang="en-US" b="1">
                <a:solidFill>
                  <a:srgbClr val="282E33"/>
                </a:solidFill>
                <a:latin typeface="-apple-system"/>
              </a:rPr>
              <a:t>11. How many seconds does it take for the screen to print out 'Hello' after the following code is executed?</a:t>
            </a:r>
            <a:endParaRPr lang="en-IN"/>
          </a:p>
        </p:txBody>
      </p:sp>
      <p:sp>
        <p:nvSpPr>
          <p:cNvPr id="7" name="Rectangle 6">
            <a:extLst>
              <a:ext uri="{FF2B5EF4-FFF2-40B4-BE49-F238E27FC236}">
                <a16:creationId xmlns:a16="http://schemas.microsoft.com/office/drawing/2014/main" id="{FDF0B9CD-7F32-4DFD-B508-E8D7A7E9BC43}"/>
              </a:ext>
            </a:extLst>
          </p:cNvPr>
          <p:cNvSpPr/>
          <p:nvPr/>
        </p:nvSpPr>
        <p:spPr>
          <a:xfrm>
            <a:off x="544918" y="5957799"/>
            <a:ext cx="3429000" cy="1477328"/>
          </a:xfrm>
          <a:prstGeom prst="rect">
            <a:avLst/>
          </a:prstGeom>
        </p:spPr>
        <p:txBody>
          <a:bodyPr>
            <a:spAutoFit/>
          </a:bodyPr>
          <a:lstStyle/>
          <a:p>
            <a:r>
              <a:rPr lang="en-IN"/>
              <a:t>def print_hello_world():</a:t>
            </a:r>
          </a:p>
          <a:p>
            <a:r>
              <a:rPr lang="en-IN"/>
              <a:t>    print("Hello")</a:t>
            </a:r>
          </a:p>
          <a:p>
            <a:r>
              <a:rPr lang="en-IN"/>
              <a:t>screen.ontimer(print_hello_world, 500)</a:t>
            </a:r>
          </a:p>
          <a:p>
            <a:r>
              <a:rPr lang="en-IN"/>
              <a:t>screen.listen()</a:t>
            </a:r>
          </a:p>
        </p:txBody>
      </p:sp>
      <p:sp>
        <p:nvSpPr>
          <p:cNvPr id="8" name="Rectangle 7">
            <a:extLst>
              <a:ext uri="{FF2B5EF4-FFF2-40B4-BE49-F238E27FC236}">
                <a16:creationId xmlns:a16="http://schemas.microsoft.com/office/drawing/2014/main" id="{4646D585-D154-4A6D-BB60-0CE44D480A35}"/>
              </a:ext>
            </a:extLst>
          </p:cNvPr>
          <p:cNvSpPr/>
          <p:nvPr/>
        </p:nvSpPr>
        <p:spPr>
          <a:xfrm>
            <a:off x="544918" y="7549321"/>
            <a:ext cx="3429000" cy="1200329"/>
          </a:xfrm>
          <a:prstGeom prst="rect">
            <a:avLst/>
          </a:prstGeom>
        </p:spPr>
        <p:txBody>
          <a:bodyPr>
            <a:spAutoFit/>
          </a:bodyPr>
          <a:lstStyle/>
          <a:p>
            <a:pPr marL="285750" indent="-285750">
              <a:buFont typeface="Courier New" panose="02070309020205020404" pitchFamily="49" charset="0"/>
              <a:buChar char="o"/>
            </a:pPr>
            <a:r>
              <a:rPr lang="en-IN"/>
              <a:t>50 seconds</a:t>
            </a:r>
          </a:p>
          <a:p>
            <a:pPr marL="285750" indent="-285750">
              <a:buFont typeface="Courier New" panose="02070309020205020404" pitchFamily="49" charset="0"/>
              <a:buChar char="o"/>
            </a:pPr>
            <a:r>
              <a:rPr lang="en-IN"/>
              <a:t>500 seconds</a:t>
            </a:r>
          </a:p>
          <a:p>
            <a:pPr marL="285750" indent="-285750">
              <a:buFont typeface="Courier New" panose="02070309020205020404" pitchFamily="49" charset="0"/>
              <a:buChar char="o"/>
            </a:pPr>
            <a:r>
              <a:rPr lang="en-IN"/>
              <a:t>5 seconds</a:t>
            </a:r>
          </a:p>
          <a:p>
            <a:pPr marL="285750" indent="-285750">
              <a:buFont typeface="Courier New" panose="02070309020205020404" pitchFamily="49" charset="0"/>
              <a:buChar char="o"/>
            </a:pPr>
            <a:r>
              <a:rPr lang="en-IN"/>
              <a:t>.5 seconds</a:t>
            </a:r>
          </a:p>
        </p:txBody>
      </p:sp>
    </p:spTree>
    <p:extLst>
      <p:ext uri="{BB962C8B-B14F-4D97-AF65-F5344CB8AC3E}">
        <p14:creationId xmlns:p14="http://schemas.microsoft.com/office/powerpoint/2010/main" val="679493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3502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257</TotalTime>
  <Words>2570</Words>
  <Application>Microsoft Office PowerPoint</Application>
  <PresentationFormat>A4 Paper (210x297 mm)</PresentationFormat>
  <Paragraphs>227</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-apple-system</vt:lpstr>
      <vt:lpstr>Arial</vt:lpstr>
      <vt:lpstr>Calibri</vt:lpstr>
      <vt:lpstr>Calibri Light</vt:lpstr>
      <vt:lpstr>Courier New</vt:lpstr>
      <vt:lpstr>Noto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 V Reddy</dc:creator>
  <cp:lastModifiedBy>Lenovo</cp:lastModifiedBy>
  <cp:revision>162</cp:revision>
  <dcterms:created xsi:type="dcterms:W3CDTF">2025-09-22T06:55:01Z</dcterms:created>
  <dcterms:modified xsi:type="dcterms:W3CDTF">2025-09-26T04:29:59Z</dcterms:modified>
</cp:coreProperties>
</file>